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56" r:id="rId3"/>
    <p:sldId id="257" r:id="rId4"/>
    <p:sldId id="284" r:id="rId5"/>
    <p:sldId id="353" r:id="rId6"/>
    <p:sldId id="319" r:id="rId7"/>
    <p:sldId id="259" r:id="rId8"/>
    <p:sldId id="321" r:id="rId9"/>
    <p:sldId id="357" r:id="rId10"/>
    <p:sldId id="360" r:id="rId11"/>
    <p:sldId id="285" r:id="rId12"/>
    <p:sldId id="303" r:id="rId13"/>
    <p:sldId id="323" r:id="rId14"/>
    <p:sldId id="335" r:id="rId15"/>
    <p:sldId id="371" r:id="rId16"/>
    <p:sldId id="326" r:id="rId17"/>
    <p:sldId id="365" r:id="rId18"/>
    <p:sldId id="370" r:id="rId19"/>
    <p:sldId id="329" r:id="rId20"/>
    <p:sldId id="372" r:id="rId21"/>
    <p:sldId id="373" r:id="rId22"/>
    <p:sldId id="346" r:id="rId23"/>
    <p:sldId id="347" r:id="rId24"/>
    <p:sldId id="349" r:id="rId25"/>
    <p:sldId id="352" r:id="rId26"/>
    <p:sldId id="286" r:id="rId27"/>
    <p:sldId id="375" r:id="rId28"/>
    <p:sldId id="316" r:id="rId29"/>
    <p:sldId id="376" r:id="rId30"/>
    <p:sldId id="374" r:id="rId31"/>
    <p:sldId id="337" r:id="rId32"/>
  </p:sldIdLst>
  <p:sldSz cx="18288000" cy="10287000"/>
  <p:notesSz cx="10287000" cy="1828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수현" initials="송" lastIdx="1" clrIdx="0">
    <p:extLst>
      <p:ext uri="{19B8F6BF-5375-455C-9EA6-DF929625EA0E}">
        <p15:presenceInfo xmlns:p15="http://schemas.microsoft.com/office/powerpoint/2012/main" userId="S::suhyun709@soongsil.ac.kr::67ebc122-0da0-4ef1-b998-96f96b9176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DEDED"/>
    <a:srgbClr val="D2CCC8"/>
    <a:srgbClr val="326CE5"/>
    <a:srgbClr val="FFFFFF"/>
    <a:srgbClr val="274274"/>
    <a:srgbClr val="5A7D59"/>
    <a:srgbClr val="E7E8E2"/>
    <a:srgbClr val="5478E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/>
    <p:restoredTop sz="63488" autoAdjust="0"/>
  </p:normalViewPr>
  <p:slideViewPr>
    <p:cSldViewPr>
      <p:cViewPr varScale="1">
        <p:scale>
          <a:sx n="37" d="100"/>
          <a:sy n="37" d="100"/>
        </p:scale>
        <p:origin x="1680" y="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6D2FE-D996-DE4E-A79D-93864D483802}" type="datetimeFigureOut">
              <a:rPr kumimoji="1" lang="ko-Kore-KR" altLang="en-US" smtClean="0"/>
              <a:t>10/24/2021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35318-DFED-6949-895C-089780CC5A6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6208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en-US" altLang="en-US" dirty="0"/>
              <a:t>.</a:t>
            </a:r>
            <a:r>
              <a:rPr kumimoji="1" lang="ko-Kore-KR" altLang="en-US" dirty="0"/>
              <a:t> </a:t>
            </a:r>
            <a:r>
              <a:rPr kumimoji="1" lang="ko-KR" altLang="en-US"/>
              <a:t>전자정보공학부 </a:t>
            </a:r>
            <a:r>
              <a:rPr kumimoji="1" lang="en-US" altLang="ko-KR" dirty="0"/>
              <a:t>16</a:t>
            </a:r>
            <a:r>
              <a:rPr kumimoji="1" lang="ko-KR" altLang="en-US" dirty="0"/>
              <a:t>학번 김도현입니다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저희 팀은 </a:t>
            </a:r>
            <a:r>
              <a:rPr kumimoji="1" lang="ko-Kore-KR" altLang="en-US" dirty="0"/>
              <a:t>분산 </a:t>
            </a:r>
            <a:r>
              <a:rPr kumimoji="1" lang="en-US" altLang="ko-Kore-KR" dirty="0"/>
              <a:t>Edge Cloud </a:t>
            </a:r>
            <a:r>
              <a:rPr kumimoji="1" lang="ko-Kore-KR" altLang="en-US" dirty="0"/>
              <a:t>환경에서의 </a:t>
            </a:r>
            <a:r>
              <a:rPr kumimoji="1" lang="en-US" altLang="ko-Kore-KR" dirty="0"/>
              <a:t>Function as a Service </a:t>
            </a:r>
            <a:r>
              <a:rPr kumimoji="1" lang="ko-Kore-KR" altLang="en-US" dirty="0"/>
              <a:t>기능개발 을 주제로 </a:t>
            </a:r>
            <a:r>
              <a:rPr kumimoji="1" lang="ko-KR" altLang="en-US"/>
              <a:t>졸업작품을 진행하였습니다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8899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본론에서는 세부 인프라 구조와 서비스 구현기술 등에 대해 말씀드리겠습니다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69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서울에 있는 </a:t>
            </a:r>
            <a:r>
              <a:rPr kumimoji="1" lang="en-US" altLang="ko-Kore-KR" dirty="0"/>
              <a:t>VM</a:t>
            </a:r>
            <a:r>
              <a:rPr kumimoji="1" lang="ko-Kore-KR" altLang="en-US" dirty="0"/>
              <a:t>을 마스터 노드로</a:t>
            </a:r>
            <a:r>
              <a:rPr kumimoji="1" lang="en-US" altLang="en-US" dirty="0"/>
              <a:t> </a:t>
            </a:r>
            <a:r>
              <a:rPr kumimoji="1" lang="ko-KR" altLang="en-US" dirty="0"/>
              <a:t>설정하고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서울</a:t>
            </a:r>
            <a:r>
              <a:rPr kumimoji="1" lang="ko-KR" altLang="en-US"/>
              <a:t>과</a:t>
            </a:r>
            <a:r>
              <a:rPr kumimoji="1" lang="ko-Kore-KR" altLang="en-US" dirty="0"/>
              <a:t> 대전</a:t>
            </a:r>
            <a:r>
              <a:rPr kumimoji="1" lang="en-US" altLang="ko-Kore-KR" dirty="0"/>
              <a:t>, </a:t>
            </a:r>
            <a:r>
              <a:rPr kumimoji="1" lang="ko-KR" altLang="en-US" dirty="0"/>
              <a:t>판교의 </a:t>
            </a:r>
            <a:r>
              <a:rPr kumimoji="1" lang="en-US" altLang="ko-Kore-KR" dirty="0"/>
              <a:t>HPC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VM</a:t>
            </a:r>
            <a:r>
              <a:rPr kumimoji="1" lang="ko-Kore-KR" altLang="en-US" dirty="0"/>
              <a:t>을 워커노드로 설정하여 클러스터를 구축하였습니다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워커 노드를 통해 사용자에게 인접해있는 </a:t>
            </a:r>
            <a:r>
              <a:rPr kumimoji="1" lang="en-US" altLang="ko-Kore-KR" dirty="0"/>
              <a:t>Edge</a:t>
            </a:r>
            <a:r>
              <a:rPr kumimoji="1" lang="ko-Kore-KR" altLang="en-US" dirty="0"/>
              <a:t>로 분산시킴으로써 </a:t>
            </a:r>
            <a:r>
              <a:rPr kumimoji="1" lang="ko-KR" altLang="en-US"/>
              <a:t>지연시간을</a:t>
            </a:r>
            <a:r>
              <a:rPr kumimoji="1" lang="ko-Kore-KR" altLang="en-US" dirty="0"/>
              <a:t> 줄이고 로드밸런싱을 통해 원활한 서비스 제공을 할 수 있도록 하였습니다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287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저희 인프라에서의 가장 큰 특징은 </a:t>
            </a:r>
            <a:r>
              <a:rPr lang="en-US" altLang="ko-Kore-KR" dirty="0"/>
              <a:t>Scale to Zero </a:t>
            </a:r>
            <a:r>
              <a:rPr lang="ko-KR" altLang="en-US" dirty="0"/>
              <a:t>구현을 통해 효율적으로 자원을 사용할 수 있다는 점입니다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b="0" i="0" dirty="0">
              <a:solidFill>
                <a:schemeClr val="dk1"/>
              </a:solidFill>
              <a:effectLst/>
              <a:latin typeface="Malgun Gothic"/>
            </a:endParaRPr>
          </a:p>
          <a:p>
            <a:pPr marL="0" indent="0"/>
            <a:r>
              <a:rPr lang="en-US" altLang="ko-Kore-KR" dirty="0"/>
              <a:t>KEDA</a:t>
            </a:r>
            <a:r>
              <a:rPr lang="ko-KR" altLang="en-US" dirty="0"/>
              <a:t>를 이용하여</a:t>
            </a:r>
            <a:r>
              <a:rPr lang="en-US" altLang="ko-KR" dirty="0"/>
              <a:t>, </a:t>
            </a:r>
            <a:r>
              <a:rPr lang="ko-KR" altLang="en-US" dirty="0"/>
              <a:t>이벤트가 발생하지 않았을 때는 서비스를 제공하는 </a:t>
            </a:r>
            <a:r>
              <a:rPr lang="en-US" altLang="ko-Kore-KR" dirty="0"/>
              <a:t>pod</a:t>
            </a:r>
            <a:r>
              <a:rPr lang="ko-KR" altLang="en-US" dirty="0"/>
              <a:t>가 존재하지 않다가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이벤트가 발생하면 </a:t>
            </a:r>
            <a:r>
              <a:rPr lang="en-US" altLang="ko-Kore-KR" dirty="0"/>
              <a:t>pod</a:t>
            </a:r>
            <a:r>
              <a:rPr lang="ko-KR" altLang="en-US" dirty="0"/>
              <a:t>가 배포되고</a:t>
            </a:r>
            <a:r>
              <a:rPr lang="en-US" altLang="ko-KR" dirty="0"/>
              <a:t>, </a:t>
            </a:r>
            <a:r>
              <a:rPr lang="ko-KR" altLang="en-US" dirty="0"/>
              <a:t>배포된 서비스가 수행을 모두 마쳤을 때 다시 </a:t>
            </a:r>
            <a:r>
              <a:rPr lang="en-US" altLang="ko-Kore-KR" dirty="0"/>
              <a:t>pod</a:t>
            </a:r>
            <a:r>
              <a:rPr lang="ko-KR" altLang="en-US" dirty="0"/>
              <a:t>가 소멸되면서 </a:t>
            </a:r>
            <a:r>
              <a:rPr lang="en-US" altLang="ko-KR" dirty="0"/>
              <a:t>Scale-to-Zero</a:t>
            </a:r>
            <a:r>
              <a:rPr lang="ko-KR" altLang="en-US" dirty="0"/>
              <a:t>가 구현됩니다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구조는 하나의 </a:t>
            </a:r>
            <a:r>
              <a:rPr lang="en-US" altLang="ko-KR" dirty="0"/>
              <a:t>pod</a:t>
            </a:r>
            <a:r>
              <a:rPr lang="ko-KR" altLang="en-US" dirty="0"/>
              <a:t>가 항상 </a:t>
            </a:r>
            <a:r>
              <a:rPr lang="ko-KR" altLang="en-US" dirty="0" err="1"/>
              <a:t>돌아가야했던</a:t>
            </a:r>
            <a:r>
              <a:rPr lang="ko-KR" altLang="en-US" dirty="0"/>
              <a:t> 기존</a:t>
            </a:r>
            <a:r>
              <a:rPr lang="en-US" altLang="ko-KR" dirty="0"/>
              <a:t> </a:t>
            </a:r>
            <a:r>
              <a:rPr lang="en-US" altLang="ko-KR" dirty="0" err="1"/>
              <a:t>FaaS</a:t>
            </a:r>
            <a:r>
              <a:rPr lang="en-US" altLang="ko-KR" dirty="0"/>
              <a:t> </a:t>
            </a:r>
            <a:r>
              <a:rPr lang="ko-KR" altLang="en-US" dirty="0"/>
              <a:t>구조와는 다르게</a:t>
            </a:r>
            <a:r>
              <a:rPr lang="en-US" altLang="ko-KR" dirty="0"/>
              <a:t>,</a:t>
            </a:r>
            <a:r>
              <a:rPr lang="ko-KR" altLang="en-US" dirty="0"/>
              <a:t> 자원을 효율적으로 사용할 수 있게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7778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KEDA</a:t>
            </a:r>
            <a:r>
              <a:rPr kumimoji="1" lang="ko-Kore-KR" altLang="en-US" dirty="0"/>
              <a:t>를 통해 확장</a:t>
            </a:r>
            <a:r>
              <a:rPr kumimoji="1" lang="ko-KR" altLang="en-US"/>
              <a:t>이 필요한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Scaled Object</a:t>
            </a:r>
            <a:r>
              <a:rPr kumimoji="1" lang="ko-Kore-KR" altLang="en-US" dirty="0"/>
              <a:t>를 </a:t>
            </a:r>
            <a:r>
              <a:rPr kumimoji="1" lang="ko-KR" altLang="en-US"/>
              <a:t>미리 </a:t>
            </a:r>
            <a:r>
              <a:rPr kumimoji="1" lang="ko-Kore-KR" altLang="en-US" dirty="0"/>
              <a:t>정의합니다</a:t>
            </a:r>
            <a:r>
              <a:rPr kumimoji="1" lang="en-US" altLang="ko-Kore-KR" dirty="0"/>
              <a:t>. </a:t>
            </a:r>
          </a:p>
          <a:p>
            <a:r>
              <a:rPr kumimoji="1" lang="en-US" altLang="ko-Kore-KR" dirty="0"/>
              <a:t>KEDA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trigge</a:t>
            </a:r>
            <a:r>
              <a:rPr kumimoji="1" lang="ko-KR" altLang="en-US" dirty="0"/>
              <a:t>에는 다양한 옵션이 있는데 저희는 </a:t>
            </a:r>
            <a:r>
              <a:rPr kumimoji="1" lang="en-US" altLang="ko-KR" dirty="0" err="1"/>
              <a:t>rabbitmq</a:t>
            </a:r>
            <a:r>
              <a:rPr kumimoji="1" lang="en-US" altLang="ko-KR" dirty="0"/>
              <a:t> </a:t>
            </a:r>
            <a:r>
              <a:rPr kumimoji="1" lang="ko-KR" altLang="en-US" dirty="0"/>
              <a:t>큐에 메시지가 쌓이는 정도를 트리거로 정의하였습니다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Scaler</a:t>
            </a:r>
            <a:r>
              <a:rPr kumimoji="1" lang="ko-Kore-KR" altLang="en-US" dirty="0"/>
              <a:t>를 통해 어떤 방식으로 이벤트를 생성할 것인지 정의합니다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프로젝트에서는 </a:t>
            </a:r>
            <a:r>
              <a:rPr kumimoji="1" lang="en-US" altLang="ko-Kore-KR" dirty="0"/>
              <a:t>RabbitMQ 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Broker queue</a:t>
            </a:r>
            <a:r>
              <a:rPr kumimoji="1" lang="ko-Kore-KR" altLang="en-US" dirty="0"/>
              <a:t>를 사용하였습니다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1737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오픈소스인 </a:t>
            </a:r>
            <a:r>
              <a:rPr kumimoji="1" lang="en-US" altLang="ko-Kore-KR" dirty="0" err="1"/>
              <a:t>Promethus</a:t>
            </a:r>
            <a:r>
              <a:rPr kumimoji="1" lang="ko-Kore-KR" altLang="en-US" dirty="0"/>
              <a:t>와 </a:t>
            </a:r>
            <a:r>
              <a:rPr kumimoji="1" lang="en-US" altLang="ko-Kore-KR" dirty="0"/>
              <a:t>Grafana</a:t>
            </a:r>
            <a:r>
              <a:rPr kumimoji="1" lang="ko-Kore-KR" altLang="en-US" dirty="0"/>
              <a:t>를 이용해 </a:t>
            </a:r>
            <a:r>
              <a:rPr kumimoji="1" lang="ko-KR" altLang="en-US"/>
              <a:t>클러스터 내부 자원들을 모니터링 할 수 있도록 대시보드를 꾸몄습니다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4992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컨테이너 가상화 기술인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이용하여 저희가 구현한 모든 서비스들을 컨테이너화 하였습니다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각각의 서비스 별로 요구되는 라이브러리를 포함하여 빌드를 진행하였고 논리적으로 독립된 서비스를 제공합니다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이러한 구조는 서비스를 쉽게 교체할 수 있는 이식성과 확장성이 용이합니다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680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/>
              <a:t>교통사고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화재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총 칼 등 세부상황을 감지하는 </a:t>
            </a:r>
            <a:r>
              <a:rPr kumimoji="1" lang="en-US" altLang="ko-KR" dirty="0"/>
              <a:t>Darknet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모델은</a:t>
            </a:r>
            <a:r>
              <a:rPr kumimoji="1" lang="en-US" altLang="ko-KR" dirty="0"/>
              <a:t>, NVIDIA(</a:t>
            </a:r>
            <a:r>
              <a:rPr kumimoji="1" lang="ko-KR" altLang="en-US" dirty="0"/>
              <a:t>엔비디아</a:t>
            </a:r>
            <a:r>
              <a:rPr kumimoji="1" lang="en-US" altLang="ko-KR" dirty="0"/>
              <a:t>)</a:t>
            </a:r>
            <a:r>
              <a:rPr kumimoji="1" lang="ko-KR" altLang="en-US" dirty="0"/>
              <a:t>사에서 제공하는 컨테이너 </a:t>
            </a:r>
            <a:r>
              <a:rPr kumimoji="1" lang="en-US" altLang="ko-KR" dirty="0"/>
              <a:t>GPU </a:t>
            </a:r>
            <a:r>
              <a:rPr kumimoji="1" lang="ko-KR" altLang="en-US" dirty="0"/>
              <a:t>가속화 엔진인 </a:t>
            </a:r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/>
              <a:t>엔비디아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사용하여 컨테이너 런타임을 지정하였고</a:t>
            </a:r>
            <a:r>
              <a:rPr kumimoji="1" lang="en-US" altLang="ko-KR" dirty="0"/>
              <a:t>,</a:t>
            </a:r>
          </a:p>
          <a:p>
            <a:pPr marL="158750" indent="0">
              <a:buNone/>
            </a:pPr>
            <a:endParaRPr kumimoji="1" lang="en-US" altLang="ko-K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GPU</a:t>
            </a:r>
            <a:r>
              <a:rPr kumimoji="1" lang="ko-KR" altLang="en-US" dirty="0"/>
              <a:t>에 맞는 </a:t>
            </a:r>
            <a:r>
              <a:rPr kumimoji="1" lang="en-US" altLang="ko-KR" dirty="0"/>
              <a:t>CUDA </a:t>
            </a:r>
            <a:r>
              <a:rPr kumimoji="1" lang="ko-KR" altLang="en-US" dirty="0"/>
              <a:t>이미지를 사용하여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 가속이 가능한 컨테이너를 환경을 구축하였습니다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R" dirty="0"/>
          </a:p>
          <a:p>
            <a:pPr marL="158750" indent="0">
              <a:buNone/>
            </a:pPr>
            <a:r>
              <a:rPr kumimoji="1" lang="en-US" altLang="ko-KR" dirty="0"/>
              <a:t>HPC VM </a:t>
            </a:r>
            <a:r>
              <a:rPr kumimoji="1" lang="ko-KR" altLang="en-US" dirty="0"/>
              <a:t>환경 조건에 맞추어 빌드를 진행하였으며 여러 라이브러리들을 컴파일하고 프레임워크를 빌드하여 딥러닝 기반 서비스들을 컨테이너화 하였습니다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867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kumimoji="1" lang="en-US" altLang="ko-KR" dirty="0"/>
              <a:t>C</a:t>
            </a:r>
            <a:r>
              <a:rPr kumimoji="1" lang="ko-KR" altLang="en-US" dirty="0"/>
              <a:t>언어 기반의 </a:t>
            </a:r>
            <a:r>
              <a:rPr kumimoji="1" lang="ko-KR" altLang="en-US" dirty="0" err="1"/>
              <a:t>다크넷</a:t>
            </a:r>
            <a:r>
              <a:rPr kumimoji="1" lang="ko-KR" altLang="en-US" dirty="0"/>
              <a:t> 프레임워크를 사용하여 상황 추론에 대한 딥러닝 모델을 학습하였습니다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/>
              <a:t>실시간 </a:t>
            </a:r>
            <a:r>
              <a:rPr kumimoji="1" lang="en-US" altLang="ko-KR" dirty="0"/>
              <a:t>Object Detecting</a:t>
            </a:r>
            <a:r>
              <a:rPr kumimoji="1" lang="ko-KR" altLang="en-US" dirty="0"/>
              <a:t>이 가능한 </a:t>
            </a:r>
            <a:r>
              <a:rPr kumimoji="1" lang="en-US" altLang="ko-KR" dirty="0"/>
              <a:t>YOLOv4 </a:t>
            </a:r>
            <a:r>
              <a:rPr kumimoji="1" lang="ko-KR" altLang="en-US" dirty="0"/>
              <a:t>모델을 이용하였으며</a:t>
            </a:r>
            <a:endParaRPr kumimoji="1" lang="en-US" altLang="ko-KR" dirty="0"/>
          </a:p>
          <a:p>
            <a:pPr marL="158750" indent="0">
              <a:buNone/>
            </a:pPr>
            <a:endParaRPr kumimoji="1" lang="en-US" altLang="ko-KR" dirty="0"/>
          </a:p>
          <a:p>
            <a:pPr marL="158750" indent="0">
              <a:buNone/>
            </a:pPr>
            <a:r>
              <a:rPr kumimoji="1" lang="ko-KR" altLang="en-US" dirty="0" err="1"/>
              <a:t>교통샤고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화재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총</a:t>
            </a:r>
            <a:r>
              <a:rPr kumimoji="1" lang="en-US" altLang="ko-KR" dirty="0"/>
              <a:t>, </a:t>
            </a:r>
            <a:r>
              <a:rPr kumimoji="1" lang="ko-KR" altLang="en-US" dirty="0"/>
              <a:t>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클래스에 대해 학습을 하였고</a:t>
            </a:r>
            <a:r>
              <a:rPr kumimoji="1" lang="en-US" altLang="ko-KR" dirty="0"/>
              <a:t>, </a:t>
            </a:r>
          </a:p>
          <a:p>
            <a:pPr marL="158750" indent="0">
              <a:buNone/>
            </a:pPr>
            <a:endParaRPr kumimoji="1" lang="en-US" altLang="ko-KR" dirty="0"/>
          </a:p>
          <a:p>
            <a:pPr marL="158750" indent="0">
              <a:buNone/>
            </a:pPr>
            <a:r>
              <a:rPr kumimoji="1" lang="en-US" altLang="ko-KR" dirty="0"/>
              <a:t>11</a:t>
            </a:r>
            <a:r>
              <a:rPr kumimoji="1" lang="ko-KR" altLang="en-US" dirty="0"/>
              <a:t>시간 후 학습의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가 충분히 낮아졌다고 판단한 후 학습을 종료하였습니다</a:t>
            </a:r>
            <a:r>
              <a:rPr kumimoji="1" lang="en-US" altLang="ko-KR" dirty="0"/>
              <a:t>.</a:t>
            </a:r>
          </a:p>
          <a:p>
            <a:pPr marL="15875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0216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 엣지 클라우드를 활용하여 사용자와 가까운 곳에서 영상을 처리하며 레이턴시를 줄이며 사용자 경험을 높였습니다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또한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 연쇄적인 컴퓨팅 워크플로우를 통해 자원 활용의 효율성을 극대화시키고자 하였습니다</a:t>
            </a:r>
            <a:r>
              <a:rPr kumimoji="1" lang="en-US" altLang="ko-Kore-KR" dirty="0"/>
              <a:t>. 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2028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자세한 서비스 동작 구조에 대해서 설명드리겠습니다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먼저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워커노드에서 </a:t>
            </a:r>
            <a:r>
              <a:rPr kumimoji="1" lang="en-US" altLang="ko-Kore-KR" dirty="0"/>
              <a:t>CCTV</a:t>
            </a:r>
            <a:r>
              <a:rPr kumimoji="1" lang="ko-Kore-KR" altLang="en-US" dirty="0"/>
              <a:t>영상을 수신하며 움직임을 감지합니다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이때 움직임 감지 </a:t>
            </a:r>
            <a:r>
              <a:rPr kumimoji="1" lang="en-US" altLang="ko-Kore-KR" dirty="0"/>
              <a:t>pod</a:t>
            </a:r>
            <a:r>
              <a:rPr kumimoji="1" lang="ko-Kore-KR" altLang="en-US" dirty="0"/>
              <a:t>는 항시 동작합니다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1354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다음과 같</a:t>
            </a:r>
            <a:r>
              <a:rPr kumimoji="1" lang="ko-KR" altLang="en-US"/>
              <a:t>이 서론 본론 결론의</a:t>
            </a:r>
            <a:r>
              <a:rPr kumimoji="1" lang="ko-Kore-KR" altLang="en-US" dirty="0"/>
              <a:t> 순서로 발표를 진행하겠습니다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787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움직임이 감지되면 </a:t>
            </a:r>
            <a:r>
              <a:rPr kumimoji="1" lang="en-US" altLang="ko-Kore-KR" dirty="0"/>
              <a:t>RabbitMQ</a:t>
            </a:r>
            <a:r>
              <a:rPr kumimoji="1" lang="ko-Kore-KR" altLang="en-US" dirty="0"/>
              <a:t>의 모션 큐에 메세지가 전송됩니다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4268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Motion</a:t>
            </a:r>
            <a:r>
              <a:rPr kumimoji="1" lang="ko-Kore-KR" altLang="en-US" dirty="0"/>
              <a:t>큐에 위치정보가 담긴 메세지가 들어오면 </a:t>
            </a:r>
            <a:r>
              <a:rPr kumimoji="1" lang="en-US" altLang="ko-Kore-KR" dirty="0"/>
              <a:t>KEDA</a:t>
            </a:r>
            <a:r>
              <a:rPr kumimoji="1" lang="ko-Kore-KR" altLang="en-US" dirty="0"/>
              <a:t>가</a:t>
            </a:r>
            <a:r>
              <a:rPr kumimoji="1" lang="en-US" altLang="en-US" dirty="0"/>
              <a:t> </a:t>
            </a:r>
            <a:r>
              <a:rPr kumimoji="1" lang="ko-KR" altLang="en-US" dirty="0"/>
              <a:t>이를 트리거로 받아</a:t>
            </a:r>
            <a:r>
              <a:rPr kumimoji="1" lang="ko-Kore-KR" altLang="en-US" dirty="0"/>
              <a:t> 세부 상황감지 </a:t>
            </a:r>
            <a:r>
              <a:rPr kumimoji="1" lang="en-US" altLang="ko-Kore-KR" dirty="0"/>
              <a:t>pod</a:t>
            </a:r>
            <a:r>
              <a:rPr kumimoji="1" lang="ko-Kore-KR" altLang="en-US" dirty="0"/>
              <a:t>를 </a:t>
            </a:r>
            <a:r>
              <a:rPr kumimoji="1" lang="en-US" altLang="ko-Kore-KR" dirty="0"/>
              <a:t>scale-to-zero</a:t>
            </a:r>
            <a:r>
              <a:rPr kumimoji="1" lang="ko-KR" altLang="en-US" dirty="0"/>
              <a:t>로 생성</a:t>
            </a:r>
            <a:r>
              <a:rPr kumimoji="1" lang="ko-Kore-KR" altLang="en-US" dirty="0"/>
              <a:t>합니다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662214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세부 상황 감지 포드에서 교통사고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불</a:t>
            </a:r>
            <a:r>
              <a:rPr kumimoji="1" lang="en-US" altLang="ko-Kore-KR" dirty="0"/>
              <a:t>, </a:t>
            </a:r>
            <a:r>
              <a:rPr kumimoji="1" lang="ko-KR" altLang="en-US" dirty="0"/>
              <a:t>총</a:t>
            </a:r>
            <a:r>
              <a:rPr kumimoji="1" lang="en-US" altLang="ko-KR" dirty="0"/>
              <a:t>, </a:t>
            </a:r>
            <a:r>
              <a:rPr kumimoji="1" lang="ko-KR" altLang="en-US" dirty="0"/>
              <a:t>칼</a:t>
            </a:r>
            <a:r>
              <a:rPr kumimoji="1" lang="ko-Kore-KR" altLang="en-US" dirty="0"/>
              <a:t> 등을 </a:t>
            </a:r>
            <a:r>
              <a:rPr kumimoji="1" lang="ko-KR" altLang="en-US"/>
              <a:t>감지</a:t>
            </a:r>
            <a:r>
              <a:rPr kumimoji="1" lang="ko-Kore-KR" altLang="en-US" dirty="0"/>
              <a:t>하면 해당 상황에 대응되는 큐에</a:t>
            </a:r>
            <a:r>
              <a:rPr kumimoji="1" lang="en-US" altLang="en-US" dirty="0"/>
              <a:t> </a:t>
            </a:r>
            <a:r>
              <a:rPr kumimoji="1" lang="ko-Kore-KR" altLang="en-US" dirty="0"/>
              <a:t>위치 정보가 담긴 메세지를 전송합니다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45550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칼을 가진 사람이 포착되었을 때를 예로 들면</a:t>
            </a:r>
            <a:r>
              <a:rPr kumimoji="1" lang="en-US" altLang="ko-Kore-KR" dirty="0"/>
              <a:t>, Knife</a:t>
            </a:r>
            <a:r>
              <a:rPr kumimoji="1" lang="ko-Kore-KR" altLang="en-US" dirty="0"/>
              <a:t> 큐에 메세지가 전송됩니다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이때 </a:t>
            </a:r>
            <a:r>
              <a:rPr kumimoji="1" lang="en-US" altLang="ko-Kore-KR" dirty="0"/>
              <a:t>KEDA</a:t>
            </a:r>
            <a:r>
              <a:rPr kumimoji="1" lang="ko-Kore-KR" altLang="en-US" dirty="0"/>
              <a:t>를 통해</a:t>
            </a:r>
            <a:r>
              <a:rPr kumimoji="1" lang="en-US" altLang="ko-Kore-KR" dirty="0"/>
              <a:t>, </a:t>
            </a:r>
            <a:r>
              <a:rPr kumimoji="1" lang="ko-KR" altLang="en-US" dirty="0"/>
              <a:t>위험인물을 알리는 </a:t>
            </a:r>
            <a:r>
              <a:rPr kumimoji="1" lang="ko-Kore-KR" altLang="en-US" dirty="0"/>
              <a:t>서비스가 트리거 되어 </a:t>
            </a:r>
            <a:r>
              <a:rPr kumimoji="1" lang="ko-KR" altLang="en-US"/>
              <a:t>생성</a:t>
            </a:r>
            <a:r>
              <a:rPr kumimoji="1" lang="ko-Kore-KR" altLang="en-US" dirty="0"/>
              <a:t>됩니다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동시에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화면을 </a:t>
            </a:r>
            <a:r>
              <a:rPr kumimoji="1" lang="ko-KR" altLang="en-US" dirty="0" err="1"/>
              <a:t>캡쳐하여</a:t>
            </a:r>
            <a:r>
              <a:rPr kumimoji="1" lang="ko-KR" altLang="en-US" dirty="0"/>
              <a:t> 저장하고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db</a:t>
            </a:r>
            <a:r>
              <a:rPr kumimoji="1" lang="ko-KR" altLang="en-US" dirty="0"/>
              <a:t>에 시간과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의 위도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경도값을</a:t>
            </a:r>
            <a:r>
              <a:rPr kumimoji="1" lang="ko-KR" altLang="en-US" dirty="0"/>
              <a:t> 저장합니다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위험상황 알림 서비스 포드에서는 </a:t>
            </a:r>
            <a:r>
              <a:rPr kumimoji="1" lang="en-US" altLang="en-US" dirty="0"/>
              <a:t>CCTV</a:t>
            </a:r>
            <a:r>
              <a:rPr kumimoji="1" lang="ko-KR" altLang="en-US" dirty="0"/>
              <a:t>화면은 이미지 </a:t>
            </a:r>
            <a:r>
              <a:rPr kumimoji="1" lang="ko-KR" altLang="en-US" dirty="0" err="1"/>
              <a:t>캡셔닝과</a:t>
            </a:r>
            <a:r>
              <a:rPr kumimoji="1" lang="ko-KR" altLang="en-US" dirty="0"/>
              <a:t> 모자이크 작업을 거친 후에 위치정보와 함께 트위터로 업로드합니다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41027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RabbitMQ</a:t>
            </a:r>
            <a:r>
              <a:rPr kumimoji="1" lang="ko-Kore-KR" altLang="en-US" dirty="0"/>
              <a:t> 큐에 메세지가 없으면 다시 </a:t>
            </a:r>
            <a:r>
              <a:rPr kumimoji="1" lang="en-US" altLang="ko-Kore-KR" dirty="0"/>
              <a:t>Scale to Zero</a:t>
            </a:r>
            <a:r>
              <a:rPr kumimoji="1" lang="ko-Kore-KR" altLang="en-US" dirty="0"/>
              <a:t>를 통해 포드가 소멸됩니다</a:t>
            </a:r>
            <a:r>
              <a:rPr kumimoji="1" lang="en-US" altLang="ko-Kore-KR" dirty="0"/>
              <a:t>. </a:t>
            </a:r>
            <a:br>
              <a:rPr kumimoji="1" lang="en-US" altLang="ko-Kore-KR" dirty="0"/>
            </a:br>
            <a:endParaRPr kumimoji="1" lang="en-US" altLang="ko-Kore-KR" dirty="0"/>
          </a:p>
          <a:p>
            <a:r>
              <a:rPr kumimoji="1" lang="ko-KR" altLang="en-US" dirty="0"/>
              <a:t>이제 해당 서비스들이 동작하는 시연 영상을 보여드리겠습니다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9517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 결론에 대해 말씀드리겠습니다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2846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이벤트 기반의 </a:t>
            </a:r>
            <a:r>
              <a:rPr kumimoji="1" lang="en-US" altLang="ko-KR" dirty="0" err="1"/>
              <a:t>FaaS</a:t>
            </a:r>
            <a:r>
              <a:rPr kumimoji="1" lang="ko-KR" altLang="en-US" dirty="0"/>
              <a:t>를 활용하여 자원 활용에 대한 효율성을 높였습니다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실제로 움직임을 감지하는 알고리즘의 사용량은 상황을 추론하는 복잡한 알고리즘보다 약 </a:t>
            </a:r>
            <a:r>
              <a:rPr kumimoji="1" lang="en-US" altLang="ko-KR" dirty="0"/>
              <a:t>65W</a:t>
            </a:r>
            <a:r>
              <a:rPr kumimoji="1" lang="ko-KR" altLang="en-US" dirty="0"/>
              <a:t>의 소비전력을 덜 사용한다는 측정 결과를 얻을 수 있었고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메모리도 마찬가지로 약 </a:t>
            </a:r>
            <a:r>
              <a:rPr kumimoji="1" lang="en-US" altLang="ko-KR" dirty="0"/>
              <a:t>850MB </a:t>
            </a:r>
            <a:r>
              <a:rPr kumimoji="1" lang="ko-KR" altLang="en-US" dirty="0"/>
              <a:t>정도를 아낄 수 있었습니다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8209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실제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를 연구실에 두었을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세부 상황 감지 포드의 작동에 따른 </a:t>
            </a:r>
            <a:r>
              <a:rPr kumimoji="1" lang="en-US" altLang="ko-KR" dirty="0"/>
              <a:t>GPU </a:t>
            </a:r>
            <a:r>
              <a:rPr kumimoji="1" lang="ko-KR" altLang="en-US" dirty="0"/>
              <a:t>전력소모 변화입니다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저희가 밥을 먹으러 다녀온 시간에 연구실 내부 움직임이 없을 때에는 세부상황 감지 </a:t>
            </a:r>
            <a:r>
              <a:rPr kumimoji="1" lang="en-US" altLang="ko-KR" dirty="0"/>
              <a:t>pod</a:t>
            </a:r>
            <a:r>
              <a:rPr kumimoji="1" lang="ko-KR" altLang="en-US" dirty="0"/>
              <a:t>가 소멸되며 </a:t>
            </a:r>
            <a:r>
              <a:rPr kumimoji="1" lang="en-US" altLang="ko-KR" dirty="0"/>
              <a:t>GPU</a:t>
            </a:r>
            <a:r>
              <a:rPr kumimoji="1" lang="ko-KR" altLang="en-US" dirty="0"/>
              <a:t>를 소모하지 않는 것을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0632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 프로젝트는 무엇보다 이 모든 서비스를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이미지로 빌드하여 컨테이너로 배포하였다는 점에서 </a:t>
            </a:r>
          </a:p>
          <a:p>
            <a:r>
              <a:rPr kumimoji="1" lang="ko-KR" altLang="en-US" dirty="0"/>
              <a:t>유지보수 및 이식성에 매우 효율적입니다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예를 들어 세부상황을 감지하는 컨테이너의 알고리즘 개선이 있을 경우 단지 기존에 만들어진 </a:t>
            </a:r>
            <a:r>
              <a:rPr kumimoji="1" lang="en-US" altLang="ko-KR" dirty="0"/>
              <a:t>docker image</a:t>
            </a:r>
            <a:r>
              <a:rPr kumimoji="1" lang="ko-KR" altLang="en-US" dirty="0"/>
              <a:t>를 가져와서</a:t>
            </a:r>
          </a:p>
          <a:p>
            <a:r>
              <a:rPr kumimoji="1" lang="ko-KR" altLang="en-US" dirty="0"/>
              <a:t>개선할 코드를 몇 줄 수정하고 그것을 </a:t>
            </a:r>
            <a:r>
              <a:rPr kumimoji="1" lang="en-US" altLang="ko-KR" dirty="0"/>
              <a:t>docker commit </a:t>
            </a:r>
            <a:r>
              <a:rPr kumimoji="1" lang="ko-KR" altLang="en-US" dirty="0"/>
              <a:t>이라는 명령어로 새롭게 이미지를 만들기만 하면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이미지를 만드는 방식은 가져오는 이미지를 </a:t>
            </a:r>
            <a:r>
              <a:rPr kumimoji="1" lang="en-US" altLang="ko-KR" dirty="0"/>
              <a:t>RO layer</a:t>
            </a:r>
            <a:r>
              <a:rPr kumimoji="1" lang="ko-KR" altLang="en-US" dirty="0"/>
              <a:t>로 취급하고 추가한 몇 줄에 대해서만 </a:t>
            </a:r>
            <a:r>
              <a:rPr kumimoji="1" lang="en-US" altLang="ko-KR" dirty="0"/>
              <a:t>RW layer</a:t>
            </a:r>
            <a:r>
              <a:rPr kumimoji="1" lang="ko-KR" altLang="en-US" dirty="0"/>
              <a:t>로</a:t>
            </a:r>
          </a:p>
          <a:p>
            <a:r>
              <a:rPr kumimoji="1" lang="ko-KR" altLang="en-US" dirty="0"/>
              <a:t>올려 쓰는 방식이기 때문에 매우 간편하고 신속합니다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이를 </a:t>
            </a:r>
            <a:r>
              <a:rPr kumimoji="1" lang="en-US" altLang="ko-KR" dirty="0"/>
              <a:t>docker hub</a:t>
            </a:r>
            <a:r>
              <a:rPr kumimoji="1" lang="ko-KR" altLang="en-US" dirty="0"/>
              <a:t>에 </a:t>
            </a:r>
            <a:r>
              <a:rPr kumimoji="1" lang="ko-KR" altLang="en-US" dirty="0" err="1"/>
              <a:t>업로드하므로써</a:t>
            </a:r>
            <a:r>
              <a:rPr kumimoji="1" lang="ko-KR" altLang="en-US" dirty="0"/>
              <a:t> 만약 다른 인프라에서도 같은 서비스를 제공중이라면 </a:t>
            </a:r>
          </a:p>
          <a:p>
            <a:r>
              <a:rPr kumimoji="1" lang="ko-KR" altLang="en-US" dirty="0"/>
              <a:t>새롭게 </a:t>
            </a:r>
            <a:r>
              <a:rPr kumimoji="1" lang="ko-KR" altLang="en-US" dirty="0" err="1"/>
              <a:t>업로드된</a:t>
            </a:r>
            <a:r>
              <a:rPr kumimoji="1" lang="ko-KR" altLang="en-US" dirty="0"/>
              <a:t>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pull</a:t>
            </a:r>
            <a:r>
              <a:rPr kumimoji="1" lang="ko-KR" altLang="en-US" dirty="0"/>
              <a:t>받기만 하면 되기때문에 아주 쉽게 업데이트를 진행할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이는 임베디드 형식의 지능형</a:t>
            </a:r>
            <a:r>
              <a:rPr kumimoji="1" lang="en-US" altLang="ko-KR" dirty="0" err="1"/>
              <a:t>cctv</a:t>
            </a:r>
            <a:r>
              <a:rPr kumimoji="1" lang="ko-KR" altLang="en-US" dirty="0"/>
              <a:t>와 비교했을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차원이 다른 편리함과 신속성을 제공합니다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7126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</a:t>
            </a:r>
            <a:r>
              <a:rPr kumimoji="1" lang="ko-Kore-KR" altLang="en-US" dirty="0"/>
              <a:t>프로젝트를 통해 구축한 </a:t>
            </a:r>
            <a:r>
              <a:rPr kumimoji="1" lang="en-US" altLang="ko-Kore-KR" dirty="0" err="1"/>
              <a:t>FaaS</a:t>
            </a:r>
            <a:r>
              <a:rPr kumimoji="1" lang="ko-Kore-KR" altLang="en-US" dirty="0"/>
              <a:t>인프라를 사용하여 서비스를 배포할 경우</a:t>
            </a:r>
            <a:r>
              <a:rPr kumimoji="1" lang="ko-KR" altLang="en-US"/>
              <a:t>에 기대 효과입니다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저희는 </a:t>
            </a:r>
            <a:r>
              <a:rPr kumimoji="1" lang="en-US" altLang="ko-Kore-KR" dirty="0" err="1"/>
              <a:t>FaaS</a:t>
            </a:r>
            <a:r>
              <a:rPr kumimoji="1" lang="ko-Kore-KR" altLang="en-US" dirty="0"/>
              <a:t>인프라를 구축함으로써 소비자 또는 기업이 별도로 인프라를 구축하거나 관리하지 않고 자신이 개발한 서비스를 올리기만 하면 배포가 되는 인프라를 통해 소비자들이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 개발에만 집중할 수 있는 환경을 제공하였습니다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기존 </a:t>
            </a:r>
            <a:r>
              <a:rPr kumimoji="1" lang="en-US" altLang="ko-Kore-KR" dirty="0" err="1"/>
              <a:t>FaaS</a:t>
            </a:r>
            <a:r>
              <a:rPr kumimoji="1" lang="ko-Kore-KR" altLang="en-US" dirty="0"/>
              <a:t>인프라와는 다르게</a:t>
            </a:r>
            <a:r>
              <a:rPr kumimoji="1" lang="en-US" altLang="ko-Kore-KR" dirty="0"/>
              <a:t> Scale to Zero</a:t>
            </a:r>
            <a:r>
              <a:rPr kumimoji="1" lang="ko-Kore-KR" altLang="en-US" dirty="0"/>
              <a:t>를 구현하면서 확장의 토대가 되기 위해 항시로 작동하던 포드를 없애 자원 활용에 대한 효율성을 극대화시켰습니다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또한 </a:t>
            </a:r>
            <a:r>
              <a:rPr kumimoji="1" lang="en-US" altLang="ko-Kore-KR" dirty="0" err="1"/>
              <a:t>Granfana</a:t>
            </a:r>
            <a:r>
              <a:rPr kumimoji="1" lang="ko-Kore-KR" altLang="en-US" dirty="0"/>
              <a:t>를 통해 클러스터에 대한 모니터링 기능을 제공하여 자원의 사용량 등을 통합 모닡터링할 수 있는 기능을 제공하며 소비자가 대쉬보드를 통해 쉽게 관리할 수 있도록 관리 용이성을 높였습니다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마지막으로 </a:t>
            </a:r>
            <a:r>
              <a:rPr kumimoji="1" lang="en-US" altLang="ko-Kore-KR" dirty="0"/>
              <a:t>Self healing</a:t>
            </a:r>
            <a:r>
              <a:rPr kumimoji="1" lang="ko-Kore-KR" altLang="en-US" dirty="0"/>
              <a:t>과 </a:t>
            </a:r>
            <a:r>
              <a:rPr kumimoji="1" lang="en-US" altLang="ko-Kore-KR" dirty="0" err="1"/>
              <a:t>AutoScaling</a:t>
            </a:r>
            <a:r>
              <a:rPr kumimoji="1" lang="ko-Kore-KR" altLang="en-US" dirty="0"/>
              <a:t>기능을 통해 서비스 배포의 안전성을 높였습니다</a:t>
            </a:r>
            <a:r>
              <a:rPr kumimoji="1" lang="en-US" altLang="ko-Kore-KR" dirty="0"/>
              <a:t>.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이러한 기능을 통해 소비자는 별도의 인프라 구축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관리의 필요 없이 개발에만 집중할 수 있고</a:t>
            </a:r>
            <a:r>
              <a:rPr kumimoji="1" lang="en-US" altLang="ko-Kore-KR" dirty="0"/>
              <a:t>,</a:t>
            </a:r>
            <a:r>
              <a:rPr kumimoji="1" lang="ko-Kore-KR" altLang="en-US" dirty="0"/>
              <a:t> 안전한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배포와 동시에 대쉬보드를 통해 쉽게 관리할 수 있는 환경을 제공받을 수 있습니다</a:t>
            </a:r>
            <a:r>
              <a:rPr kumimoji="1" lang="en-US" altLang="ko-Kore-KR" dirty="0"/>
              <a:t>. </a:t>
            </a:r>
          </a:p>
          <a:p>
            <a:r>
              <a:rPr kumimoji="1" lang="en-US" altLang="ko-Kore-KR" dirty="0"/>
              <a:t>---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078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서론입니다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2533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감사합니다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2832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개발과 배포가 동시에 이루어지는 현 시대에서 개발의 속도는 아주 큰 경쟁력이 되었습니다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새로운 서비스를 배포할 때 빠르게 리소스를 확보하고</a:t>
            </a:r>
            <a:r>
              <a:rPr lang="en-US" altLang="ko-KR" sz="1200" dirty="0"/>
              <a:t>, </a:t>
            </a:r>
            <a:r>
              <a:rPr lang="ko-KR" altLang="en-US" sz="1200" dirty="0"/>
              <a:t>수요에 따라 유연하게 리소스를 조절하며 빠르게 환경을 바꿀 수 있는 기술이 필요해졌습니다</a:t>
            </a:r>
            <a:r>
              <a:rPr lang="en-US" altLang="ko-KR" sz="120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떄문에 많은 기업들이 유연성과 이식성이 높은 클라우드 환경으로의 전환을 시도하고 있습니다</a:t>
            </a:r>
            <a:r>
              <a:rPr kumimoji="1" lang="en-US" altLang="ko-Kore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r>
              <a:rPr kumimoji="1" lang="ko-Kore-KR" altLang="en-US" dirty="0"/>
              <a:t>특히 프로젝트에서 활용한 컨테이너 기술은 서비스에 필요한 라이브러리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환경을 패키지화 하여 제공하는 기술로 자신이 원하는 자원을 자유롭게 선택하여 운용할 수 있고</a:t>
            </a:r>
            <a:r>
              <a:rPr kumimoji="1" lang="en-US" altLang="ko-Kore-KR" dirty="0"/>
              <a:t>, 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컨테이너 내에 필요한 환경과 라이브러리가 모두 존재하여 이식성이 높습니다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37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서버리스는</a:t>
            </a:r>
            <a:r>
              <a:rPr lang="ko-KR" altLang="en-US" dirty="0"/>
              <a:t> 개발자가 서버를 관리하지 않고 애플리케이션을 빌드</a:t>
            </a:r>
            <a:r>
              <a:rPr lang="en-US" altLang="ko-KR" dirty="0"/>
              <a:t> </a:t>
            </a:r>
            <a:r>
              <a:rPr lang="ko-KR" altLang="en-US" dirty="0"/>
              <a:t>및 배포할 수 있는 클라우드 컴퓨팅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 서버리스를 </a:t>
            </a:r>
            <a:r>
              <a:rPr lang="en-US" altLang="ko-KR" dirty="0" err="1"/>
              <a:t>FaaS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Function-as-a-Service </a:t>
            </a:r>
            <a:r>
              <a:rPr lang="ko-KR" altLang="en-US" dirty="0"/>
              <a:t>방식으로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 서버와의 차이점을 말씀드리면</a:t>
            </a:r>
            <a:r>
              <a:rPr lang="en-US" altLang="ko-KR" dirty="0"/>
              <a:t>,</a:t>
            </a:r>
          </a:p>
          <a:p>
            <a:r>
              <a:rPr lang="ko-KR" altLang="en-US"/>
              <a:t>왼쪽 </a:t>
            </a:r>
            <a:r>
              <a:rPr lang="ko-KR" altLang="en-US" dirty="0"/>
              <a:t>그림처럼 기존의 전통적인 서버는 필요한 리소스 만큼</a:t>
            </a:r>
            <a:r>
              <a:rPr lang="en-US" altLang="ko-KR" dirty="0"/>
              <a:t>, </a:t>
            </a:r>
            <a:r>
              <a:rPr lang="ko-KR" altLang="en-US" dirty="0"/>
              <a:t>서버를 빌려 애플리케이션을 배포하는 방식이라면</a:t>
            </a:r>
            <a:r>
              <a:rPr lang="en-US" altLang="ko-KR" dirty="0"/>
              <a:t>,</a:t>
            </a:r>
          </a:p>
          <a:p>
            <a:r>
              <a:rPr lang="ko-KR" altLang="en-US"/>
              <a:t>오른쪽 </a:t>
            </a:r>
            <a:r>
              <a:rPr lang="ko-KR" altLang="en-US" dirty="0"/>
              <a:t>그림처럼 </a:t>
            </a:r>
            <a:r>
              <a:rPr lang="en-US" altLang="ko-KR" dirty="0" err="1"/>
              <a:t>FaaS</a:t>
            </a:r>
            <a:r>
              <a:rPr lang="en-US" altLang="ko-KR" dirty="0"/>
              <a:t> </a:t>
            </a:r>
            <a:r>
              <a:rPr lang="ko-KR" altLang="en-US" dirty="0"/>
              <a:t>서버리스 모델은 프로젝트를 여러 개의 함수 형태로 정의하고</a:t>
            </a:r>
            <a:r>
              <a:rPr lang="en-US" altLang="ko-KR" dirty="0"/>
              <a:t>, </a:t>
            </a:r>
            <a:r>
              <a:rPr lang="ko-KR" altLang="en-US" dirty="0"/>
              <a:t>함수를 필요할 때만 호출하는 방식입니다</a:t>
            </a:r>
            <a:r>
              <a:rPr lang="en-US" altLang="ko-KR" dirty="0"/>
              <a:t>.</a:t>
            </a:r>
          </a:p>
          <a:p>
            <a:pPr marL="0" indent="0"/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452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구조는 특정 이벤트가 발생했을 때만 함수가 실행되고</a:t>
            </a:r>
            <a:r>
              <a:rPr lang="en-US" altLang="ko-KR" dirty="0"/>
              <a:t>, </a:t>
            </a:r>
            <a:r>
              <a:rPr lang="ko-KR" altLang="en-US" dirty="0"/>
              <a:t>실행된 횟수만큼의 비용을 지불하기 때문에 합리적입니다</a:t>
            </a:r>
            <a:r>
              <a:rPr lang="en-US" altLang="ko-KR" dirty="0"/>
              <a:t>.</a:t>
            </a:r>
          </a:p>
          <a:p>
            <a:r>
              <a:rPr kumimoji="1" lang="ko-Kore-KR" altLang="en-US" dirty="0"/>
              <a:t>기능별로 쪼개진 함수 형태로 호출하기 때문에 유연성과 이식성을 극대화 할 수 있는 컴퓨팅 모델입니다</a:t>
            </a:r>
            <a:r>
              <a:rPr kumimoji="1" lang="en-US" altLang="ko-Kore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070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 </a:t>
            </a:r>
            <a:r>
              <a:rPr kumimoji="1" lang="en-US" altLang="ko-Kore-KR" dirty="0"/>
              <a:t>Event</a:t>
            </a:r>
            <a:r>
              <a:rPr kumimoji="1" lang="ko-Kore-KR" altLang="en-US" dirty="0"/>
              <a:t>기반으로 배포되는 서비스를 통해 필요할 떄에만 배포되는 자동화된 인프라로 별도의 관리 없이도 동작할 수 있도록 구현하였습니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또한 기존의 </a:t>
            </a:r>
            <a:r>
              <a:rPr kumimoji="1" lang="en-US" altLang="ko-Kore-KR" dirty="0" err="1"/>
              <a:t>FaaS</a:t>
            </a:r>
            <a:r>
              <a:rPr kumimoji="1" lang="ko-Kore-KR" altLang="en-US" dirty="0"/>
              <a:t>인프라는 확장의 토대가 되는 포드가 항시로 동작하지만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저희 프로젝트에서는  </a:t>
            </a:r>
            <a:r>
              <a:rPr kumimoji="1" lang="en-US" altLang="ko-Kore-KR" dirty="0"/>
              <a:t>KEDA</a:t>
            </a:r>
            <a:r>
              <a:rPr kumimoji="1" lang="ko-Kore-KR" altLang="en-US" dirty="0"/>
              <a:t>를 활용하여 </a:t>
            </a:r>
            <a:r>
              <a:rPr kumimoji="1" lang="en-US" altLang="ko-Kore-KR" dirty="0"/>
              <a:t>Scale to Zero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를 구현하며 기존</a:t>
            </a:r>
            <a:r>
              <a:rPr kumimoji="1" lang="en-US" altLang="ko-Kore-KR" dirty="0"/>
              <a:t> </a:t>
            </a:r>
            <a:r>
              <a:rPr kumimoji="1" lang="en-US" altLang="ko-Kore-KR" dirty="0" err="1"/>
              <a:t>FaaS</a:t>
            </a:r>
            <a:r>
              <a:rPr kumimoji="1" lang="ko-Kore-KR" altLang="en-US" dirty="0"/>
              <a:t> 인프라에 대해 차별점을 두며 자원 활용에 대한 효율성을 극대화 시켰습니다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클러스터</a:t>
            </a:r>
            <a:r>
              <a:rPr kumimoji="1" lang="ko-KR" altLang="en-US"/>
              <a:t> 내부의 각 자원</a:t>
            </a:r>
            <a:r>
              <a:rPr kumimoji="1" lang="ko-Kore-KR" altLang="en-US" dirty="0"/>
              <a:t>에 대한 모니터링을 </a:t>
            </a:r>
            <a:endParaRPr kumimoji="1" lang="en-US" altLang="en-US" dirty="0"/>
          </a:p>
          <a:p>
            <a:r>
              <a:rPr kumimoji="1" lang="ko-KR" altLang="en-US" dirty="0"/>
              <a:t>오픈소스 </a:t>
            </a:r>
            <a:r>
              <a:rPr kumimoji="1" lang="en-US" altLang="ko-Kore-KR" dirty="0" err="1"/>
              <a:t>Granfana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대쉬보드를 이용해 </a:t>
            </a:r>
            <a:r>
              <a:rPr kumimoji="1" lang="ko-KR" altLang="en-US"/>
              <a:t>보여주며</a:t>
            </a:r>
            <a:r>
              <a:rPr kumimoji="1" lang="ko-Kore-KR" altLang="en-US" dirty="0"/>
              <a:t> 관리의 용이성을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제공하였습니다</a:t>
            </a:r>
            <a:r>
              <a:rPr kumimoji="1" lang="en-US" altLang="ko-Kore-KR" dirty="0"/>
              <a:t>. </a:t>
            </a:r>
          </a:p>
          <a:p>
            <a:r>
              <a:rPr kumimoji="1" lang="ko-Kore-KR" altLang="en-US" dirty="0"/>
              <a:t>또한 자동으로 확장되는 구조를 통해 서비스를 원활하게 제공할 수 있게 하였습니다</a:t>
            </a:r>
            <a:r>
              <a:rPr kumimoji="1" lang="en-US" altLang="ko-Kore-KR" dirty="0"/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2268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말씀드린 </a:t>
            </a:r>
            <a:r>
              <a:rPr lang="en-US" altLang="ko-KR" dirty="0"/>
              <a:t>Scale to Zero</a:t>
            </a:r>
            <a:r>
              <a:rPr lang="ko-KR" altLang="en-US" dirty="0"/>
              <a:t>에 대해서 </a:t>
            </a:r>
            <a:r>
              <a:rPr lang="ko-KR" altLang="en-US" dirty="0" err="1"/>
              <a:t>설명드리면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scale-to-zero</a:t>
            </a:r>
            <a:r>
              <a:rPr lang="ko-KR" altLang="en-US" dirty="0"/>
              <a:t>란 평소에는 아무것도 동작하고 있지 않다가 사용자가 서비스를 원할 때</a:t>
            </a:r>
            <a:r>
              <a:rPr lang="en-US" altLang="ko-KR" dirty="0"/>
              <a:t>, </a:t>
            </a:r>
            <a:r>
              <a:rPr lang="ko-KR" altLang="en-US" dirty="0"/>
              <a:t>호출에 따라 서비스를 제공하는 포드가 </a:t>
            </a:r>
            <a:r>
              <a:rPr lang="en-US" altLang="ko-KR" dirty="0"/>
              <a:t>0</a:t>
            </a:r>
            <a:r>
              <a:rPr lang="ko-KR" altLang="en-US" dirty="0"/>
              <a:t>개에서 </a:t>
            </a:r>
            <a:r>
              <a:rPr lang="en-US" altLang="ko-KR" dirty="0"/>
              <a:t>1</a:t>
            </a:r>
            <a:r>
              <a:rPr lang="ko-KR" altLang="en-US" dirty="0"/>
              <a:t>개로 생성되는 것을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해당 기능을 모두 수행 후에는</a:t>
            </a:r>
            <a:r>
              <a:rPr lang="en-US" altLang="ko-KR" dirty="0"/>
              <a:t>, </a:t>
            </a:r>
            <a:r>
              <a:rPr lang="ko-KR" altLang="en-US" dirty="0"/>
              <a:t>다시 소멸하여 자원을 소모하지 않는 형태로 되돌아가는 것을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기존에 항상 서비스를 제공하는 포드가 하나 이상 존재해야 했던 </a:t>
            </a:r>
            <a:r>
              <a:rPr lang="ko-KR" altLang="en-US" dirty="0" err="1"/>
              <a:t>쿠버네티스의</a:t>
            </a:r>
            <a:r>
              <a:rPr lang="ko-KR" altLang="en-US" dirty="0"/>
              <a:t> 기본 방식과 자원 효율적 측면에서 큰 차이를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특정 상황을 인식하는 딥러닝 모델처럼</a:t>
            </a:r>
            <a:r>
              <a:rPr lang="en-US" altLang="ko-KR" dirty="0"/>
              <a:t>, </a:t>
            </a:r>
            <a:r>
              <a:rPr lang="ko-KR" altLang="en-US" dirty="0"/>
              <a:t>항상 동작할 필요가 없는 무거운 애플리케이션을 사용자가 필요할 때에만 함수처럼 호출해서 쓸 수 있다면 자원을 더 효율적으로 사용할 수 있습니다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173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ore-KR" altLang="en-US" dirty="0"/>
              <a:t>저희는 이것을 보여주고자 </a:t>
            </a:r>
            <a:r>
              <a:rPr lang="en-US" altLang="en-US" dirty="0"/>
              <a:t>Kubernetes</a:t>
            </a:r>
            <a:r>
              <a:rPr lang="ko-KR" altLang="en-US" dirty="0"/>
              <a:t> </a:t>
            </a:r>
            <a:r>
              <a:rPr lang="en-US" altLang="ko-KR" dirty="0"/>
              <a:t>Event Driven Autoscaling</a:t>
            </a:r>
            <a:r>
              <a:rPr lang="ko-KR" altLang="en-US" dirty="0"/>
              <a:t>이라는 </a:t>
            </a:r>
            <a:r>
              <a:rPr lang="en-US" altLang="ko-KR" dirty="0"/>
              <a:t>KEDA</a:t>
            </a:r>
            <a:r>
              <a:rPr lang="ko-KR" altLang="en-US" dirty="0"/>
              <a:t>를 활용하여 </a:t>
            </a:r>
            <a:r>
              <a:rPr lang="en-US" altLang="ko-KR" dirty="0" err="1"/>
              <a:t>FaaS</a:t>
            </a:r>
            <a:r>
              <a:rPr lang="en-US" altLang="ko-KR" dirty="0"/>
              <a:t> </a:t>
            </a:r>
            <a:r>
              <a:rPr lang="ko-KR" altLang="en-US" dirty="0"/>
              <a:t>인프라를 구축하고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해당 인프라 위에 </a:t>
            </a:r>
            <a:r>
              <a:rPr lang="ko-Kore-KR" altLang="en-US" dirty="0"/>
              <a:t>다양한 서비스를 개발하여 </a:t>
            </a:r>
            <a:r>
              <a:rPr lang="ko-KR" altLang="en-US"/>
              <a:t>함수처럼 사용할 수 있도록 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교통사고를 감지하는 </a:t>
            </a:r>
            <a:r>
              <a:rPr lang="en-US" altLang="ko-KR" dirty="0"/>
              <a:t>CCTV</a:t>
            </a:r>
            <a:r>
              <a:rPr lang="ko-KR" altLang="en-US" dirty="0"/>
              <a:t>가 있다고 가정한다면</a:t>
            </a:r>
            <a:r>
              <a:rPr lang="en-US" altLang="ko-KR" dirty="0"/>
              <a:t>, </a:t>
            </a:r>
            <a:r>
              <a:rPr lang="ko-KR" altLang="en-US" dirty="0"/>
              <a:t>자주 일어나지 않는 사고상황을 인식하기 위해 </a:t>
            </a:r>
            <a:r>
              <a:rPr lang="en-US" altLang="ko-KR" dirty="0"/>
              <a:t>24</a:t>
            </a:r>
            <a:r>
              <a:rPr lang="ko-KR" altLang="en-US" dirty="0"/>
              <a:t>시간 쉬지 않고 사고를 감지하는 무거운 딥러닝 모델이 돌아가는 것은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비효율적입니다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 err="1"/>
              <a:t>FaaS</a:t>
            </a:r>
            <a:r>
              <a:rPr lang="ko-KR" altLang="en-US" dirty="0"/>
              <a:t>로 구현하여 </a:t>
            </a:r>
            <a:r>
              <a:rPr lang="en-US" altLang="ko-KR" dirty="0"/>
              <a:t>1</a:t>
            </a:r>
            <a:r>
              <a:rPr lang="ko-KR" altLang="en-US" dirty="0"/>
              <a:t>차적으로 먼저 움직임이 감지된 이후에만</a:t>
            </a:r>
            <a:r>
              <a:rPr lang="en-US" altLang="ko-KR" dirty="0"/>
              <a:t>, </a:t>
            </a:r>
            <a:r>
              <a:rPr lang="ko-KR" altLang="en-US" dirty="0"/>
              <a:t>딥러닝 모델 </a:t>
            </a:r>
            <a:r>
              <a:rPr lang="en-US" altLang="ko-KR" dirty="0"/>
              <a:t>pod</a:t>
            </a:r>
            <a:r>
              <a:rPr lang="ko-KR" altLang="en-US" dirty="0"/>
              <a:t>를 배포하여 돌아가게끔 구현했습니다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따라서 교통량이 많지 않은 외곽 지역이나 새벽 시간대 등에는 움직임이 감지되지 않으면 딥러닝 모델이 동작하지 않는 구조이기때문에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많은 자원을 아낄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마찬가지로 </a:t>
            </a:r>
            <a:r>
              <a:rPr lang="ko-KR" altLang="en-US" dirty="0" err="1"/>
              <a:t>화재상황와</a:t>
            </a:r>
            <a:r>
              <a:rPr lang="ko-KR" altLang="en-US" dirty="0"/>
              <a:t> 총</a:t>
            </a:r>
            <a:r>
              <a:rPr lang="en-US" altLang="ko-KR" dirty="0"/>
              <a:t>, </a:t>
            </a:r>
            <a:r>
              <a:rPr lang="ko-KR" altLang="en-US" dirty="0"/>
              <a:t>칼에 대해서도 움직임이 감지된 이후 해당 상황</a:t>
            </a:r>
            <a:r>
              <a:rPr lang="en-US" altLang="ko-KR" dirty="0"/>
              <a:t>, </a:t>
            </a:r>
            <a:r>
              <a:rPr lang="ko-KR" altLang="en-US" dirty="0"/>
              <a:t>물체를 감지할 수 있도록 하여 효율적인 </a:t>
            </a:r>
            <a:r>
              <a:rPr lang="en-US" altLang="ko-KR" dirty="0" err="1"/>
              <a:t>FaaS</a:t>
            </a:r>
            <a:r>
              <a:rPr lang="en-US" altLang="ko-KR" dirty="0"/>
              <a:t> </a:t>
            </a:r>
            <a:r>
              <a:rPr lang="ko-KR" altLang="en-US" dirty="0"/>
              <a:t>인프라 환경을 구축하였습니다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저희가 학습시킨 교통사고와 화재</a:t>
            </a:r>
            <a:r>
              <a:rPr lang="en-US" altLang="ko-KR" dirty="0"/>
              <a:t>, </a:t>
            </a:r>
            <a:r>
              <a:rPr lang="ko-KR" altLang="en-US" dirty="0"/>
              <a:t>총</a:t>
            </a:r>
            <a:r>
              <a:rPr lang="en-US" altLang="ko-KR" dirty="0"/>
              <a:t>, </a:t>
            </a:r>
            <a:r>
              <a:rPr lang="ko-KR" altLang="en-US" dirty="0"/>
              <a:t>칼이 감지된 이후에는 감지한 물체를 기준으로 적절한 동작을 수행하도록 </a:t>
            </a:r>
            <a:r>
              <a:rPr lang="en-US" altLang="ko-KR" dirty="0" err="1"/>
              <a:t>FaaS</a:t>
            </a:r>
            <a:r>
              <a:rPr lang="ko-KR" altLang="en-US" dirty="0"/>
              <a:t>로 정의하였습니다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ko-KR" altLang="en-US" dirty="0"/>
              <a:t> 교통사고 발생을 감지했을 경우</a:t>
            </a:r>
            <a:r>
              <a:rPr lang="en-US" altLang="ko-KR" dirty="0"/>
              <a:t>, </a:t>
            </a:r>
            <a:r>
              <a:rPr lang="ko-KR" altLang="en-US" dirty="0"/>
              <a:t>실시간으로 사고 위치를 안드로이드 앱에 표시해주는 서비스를 정의하였고 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 err="1"/>
              <a:t>빠른속도로</a:t>
            </a:r>
            <a:r>
              <a:rPr lang="ko-KR" altLang="en-US" dirty="0"/>
              <a:t> 진행하는 고속도로나 국도에서 실시간으로 앞 길의 사고유무를 </a:t>
            </a:r>
            <a:r>
              <a:rPr lang="ko-KR" altLang="en-US" dirty="0" err="1"/>
              <a:t>전송받을</a:t>
            </a:r>
            <a:r>
              <a:rPr lang="ko-KR" altLang="en-US" dirty="0"/>
              <a:t> 수 있다면 조심하게 되어 </a:t>
            </a:r>
            <a:r>
              <a:rPr lang="en-US" altLang="ko-KR" dirty="0"/>
              <a:t>2</a:t>
            </a:r>
            <a:r>
              <a:rPr lang="ko-KR" altLang="en-US" dirty="0" err="1"/>
              <a:t>차사고</a:t>
            </a:r>
            <a:r>
              <a:rPr lang="ko-KR" altLang="en-US" dirty="0"/>
              <a:t> 등 피해를 예방할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화재를 감지한 경우 해당 사진과 함께 화재위치를 트위터에 업로드하도록 구현하였습니다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총</a:t>
            </a:r>
            <a:r>
              <a:rPr lang="en-US" altLang="ko-KR" dirty="0"/>
              <a:t>,</a:t>
            </a:r>
            <a:r>
              <a:rPr lang="ko-KR" altLang="en-US" dirty="0"/>
              <a:t>칼을 든 사람을 발견한 경우</a:t>
            </a:r>
            <a:r>
              <a:rPr lang="en-US" altLang="ko-KR" dirty="0"/>
              <a:t>, </a:t>
            </a:r>
            <a:r>
              <a:rPr lang="ko-KR" altLang="en-US" dirty="0"/>
              <a:t>범인의 인상착의를 이미지 </a:t>
            </a:r>
            <a:r>
              <a:rPr lang="ko-KR" altLang="en-US" dirty="0" err="1"/>
              <a:t>캡셔닝</a:t>
            </a:r>
            <a:r>
              <a:rPr lang="ko-KR" altLang="en-US" dirty="0"/>
              <a:t> 기술로 설명하고</a:t>
            </a:r>
            <a:r>
              <a:rPr lang="en-US" altLang="ko-KR" dirty="0"/>
              <a:t>, </a:t>
            </a:r>
            <a:r>
              <a:rPr lang="ko-KR" altLang="en-US" dirty="0"/>
              <a:t>영상 속 사람들의 얼굴은 모자이크 처리하여 트위터에 알리는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용의자 식별 서비스를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5318-DFED-6949-895C-089780CC5A63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314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E1AFD-4EF5-4117-B071-7910250A2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DD58E5-4813-4DEE-99B5-7EA1C1C75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799B10-99DF-4033-A082-C254B814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581C3C-9F24-4C87-8762-B3291EA5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22762-7E6D-45A3-82AA-1FEA859A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9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2251F-5037-4C46-B778-C6DA6DBE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25BEBF-0571-441B-AAF3-657F3FC75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92BAA-7078-4D83-AB10-A85AE05F2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ADC594-DF16-4F6F-ABB3-83814000E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D8244-5626-4EE8-892F-5E55079B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1CF18E-F470-4B63-8C29-30F9A88CB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E2CA65-A506-4604-9D7D-1F550E417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273AD-255B-4501-9EED-43065BA74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93C22-8E69-4E09-AA8D-8466A603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571D5-5E56-40BA-B381-24A6A7C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1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Ref idx="1001">
        <a:schemeClr val="bg1"/>
      </p:bgRef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440000" y="298750"/>
            <a:ext cx="2674800" cy="1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436500" y="2825400"/>
            <a:ext cx="15441600" cy="6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85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2200"/>
            </a:lvl1pPr>
            <a:lvl2pPr marL="1828800" lvl="1" indent="-635000" rtl="0">
              <a:spcBef>
                <a:spcPts val="3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200"/>
            </a:lvl2pPr>
            <a:lvl3pPr marL="2743200" lvl="2" indent="-635000" rtl="0">
              <a:spcBef>
                <a:spcPts val="32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3657600" lvl="3" indent="-635000" rtl="0">
              <a:spcBef>
                <a:spcPts val="32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4572000" lvl="4" indent="-635000" rtl="0">
              <a:spcBef>
                <a:spcPts val="32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5486400" lvl="5" indent="-635000" rtl="0">
              <a:spcBef>
                <a:spcPts val="32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6400800" lvl="6" indent="-635000" rtl="0">
              <a:spcBef>
                <a:spcPts val="32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7315200" lvl="7" indent="-635000" rtl="0">
              <a:spcBef>
                <a:spcPts val="32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8229600" lvl="8" indent="-635000" rtl="0">
              <a:spcBef>
                <a:spcPts val="3200"/>
              </a:spcBef>
              <a:spcAft>
                <a:spcPts val="32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458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7200" y="1573650"/>
            <a:ext cx="7233600" cy="35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10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10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10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10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10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10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10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10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15500" y="4888800"/>
            <a:ext cx="4257000" cy="14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2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56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56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56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56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56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56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56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5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7844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15050" y="2663100"/>
            <a:ext cx="8915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715050" y="4020150"/>
            <a:ext cx="5257800" cy="14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1845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Ref idx="1001">
        <a:schemeClr val="bg1"/>
      </p:bgRef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440000" y="298750"/>
            <a:ext cx="2674800" cy="1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436500" y="2825400"/>
            <a:ext cx="15441600" cy="6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85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2200"/>
            </a:lvl1pPr>
            <a:lvl2pPr marL="1828800" lvl="1" indent="-635000" rtl="0">
              <a:spcBef>
                <a:spcPts val="3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2200"/>
            </a:lvl2pPr>
            <a:lvl3pPr marL="2743200" lvl="2" indent="-635000" rtl="0">
              <a:spcBef>
                <a:spcPts val="32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3657600" lvl="3" indent="-635000" rtl="0">
              <a:spcBef>
                <a:spcPts val="32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4572000" lvl="4" indent="-635000" rtl="0">
              <a:spcBef>
                <a:spcPts val="32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5486400" lvl="5" indent="-635000" rtl="0">
              <a:spcBef>
                <a:spcPts val="32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6400800" lvl="6" indent="-635000" rtl="0">
              <a:spcBef>
                <a:spcPts val="32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7315200" lvl="7" indent="-635000" rtl="0">
              <a:spcBef>
                <a:spcPts val="32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8229600" lvl="8" indent="-635000" rtl="0">
              <a:spcBef>
                <a:spcPts val="3200"/>
              </a:spcBef>
              <a:spcAft>
                <a:spcPts val="32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2275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ctrTitle"/>
          </p:nvPr>
        </p:nvSpPr>
        <p:spPr>
          <a:xfrm>
            <a:off x="1609500" y="1359250"/>
            <a:ext cx="7668000" cy="41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10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10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10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10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10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10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10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10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4425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819400" y="4152900"/>
            <a:ext cx="59682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/>
            </a:lvl1pPr>
            <a:lvl2pPr lvl="1" rtl="0">
              <a:spcBef>
                <a:spcPts val="3200"/>
              </a:spcBef>
              <a:spcAft>
                <a:spcPts val="0"/>
              </a:spcAft>
              <a:buSzPts val="1800"/>
              <a:buNone/>
              <a:defRPr sz="3600"/>
            </a:lvl2pPr>
            <a:lvl3pPr lvl="2" rtl="0">
              <a:spcBef>
                <a:spcPts val="3200"/>
              </a:spcBef>
              <a:spcAft>
                <a:spcPts val="0"/>
              </a:spcAft>
              <a:buSzPts val="1800"/>
              <a:buNone/>
              <a:defRPr sz="3600"/>
            </a:lvl3pPr>
            <a:lvl4pPr lvl="3" rtl="0">
              <a:spcBef>
                <a:spcPts val="3200"/>
              </a:spcBef>
              <a:spcAft>
                <a:spcPts val="0"/>
              </a:spcAft>
              <a:buSzPts val="1800"/>
              <a:buNone/>
              <a:defRPr sz="3600"/>
            </a:lvl4pPr>
            <a:lvl5pPr lvl="4" rtl="0">
              <a:spcBef>
                <a:spcPts val="3200"/>
              </a:spcBef>
              <a:spcAft>
                <a:spcPts val="0"/>
              </a:spcAft>
              <a:buSzPts val="1800"/>
              <a:buNone/>
              <a:defRPr sz="3600"/>
            </a:lvl5pPr>
            <a:lvl6pPr lvl="5" rtl="0">
              <a:spcBef>
                <a:spcPts val="3200"/>
              </a:spcBef>
              <a:spcAft>
                <a:spcPts val="0"/>
              </a:spcAft>
              <a:buSzPts val="1800"/>
              <a:buNone/>
              <a:defRPr sz="3600"/>
            </a:lvl6pPr>
            <a:lvl7pPr lvl="6" rtl="0">
              <a:spcBef>
                <a:spcPts val="3200"/>
              </a:spcBef>
              <a:spcAft>
                <a:spcPts val="0"/>
              </a:spcAft>
              <a:buSzPts val="1800"/>
              <a:buNone/>
              <a:defRPr sz="3600"/>
            </a:lvl7pPr>
            <a:lvl8pPr lvl="7" rtl="0">
              <a:spcBef>
                <a:spcPts val="3200"/>
              </a:spcBef>
              <a:spcAft>
                <a:spcPts val="0"/>
              </a:spcAft>
              <a:buSzPts val="1800"/>
              <a:buNone/>
              <a:defRPr sz="36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5" name="Google Shape;24;p6">
            <a:extLst>
              <a:ext uri="{FF2B5EF4-FFF2-40B4-BE49-F238E27FC236}">
                <a16:creationId xmlns:a16="http://schemas.microsoft.com/office/drawing/2014/main" id="{8A4471F8-5645-4F0F-8607-11AF794A3E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440000" y="298750"/>
            <a:ext cx="2674800" cy="1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6" name="Google Shape;25;p6">
            <a:extLst>
              <a:ext uri="{FF2B5EF4-FFF2-40B4-BE49-F238E27FC236}">
                <a16:creationId xmlns:a16="http://schemas.microsoft.com/office/drawing/2014/main" id="{4F429F81-D6F7-4014-AD73-CC8EDA7485D5}"/>
              </a:ext>
            </a:extLst>
          </p:cNvPr>
          <p:cNvSpPr/>
          <p:nvPr userDrawn="1"/>
        </p:nvSpPr>
        <p:spPr>
          <a:xfrm>
            <a:off x="-184400" y="643200"/>
            <a:ext cx="4299000" cy="126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53311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ctrTitle"/>
          </p:nvPr>
        </p:nvSpPr>
        <p:spPr>
          <a:xfrm>
            <a:off x="1426450" y="1815800"/>
            <a:ext cx="6539400" cy="41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8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1396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4991100" y="764450"/>
            <a:ext cx="11049000" cy="39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7372200" y="4856650"/>
            <a:ext cx="6286800" cy="26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85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828800" lvl="1" indent="-635000" algn="ctr">
              <a:spcBef>
                <a:spcPts val="3200"/>
              </a:spcBef>
              <a:spcAft>
                <a:spcPts val="0"/>
              </a:spcAft>
              <a:buSzPts val="1400"/>
              <a:buChar char="○"/>
              <a:defRPr/>
            </a:lvl2pPr>
            <a:lvl3pPr marL="2743200" lvl="2" indent="-635000" algn="ctr">
              <a:spcBef>
                <a:spcPts val="3200"/>
              </a:spcBef>
              <a:spcAft>
                <a:spcPts val="0"/>
              </a:spcAft>
              <a:buSzPts val="1400"/>
              <a:buChar char="■"/>
              <a:defRPr/>
            </a:lvl3pPr>
            <a:lvl4pPr marL="3657600" lvl="3" indent="-635000" algn="ctr">
              <a:spcBef>
                <a:spcPts val="3200"/>
              </a:spcBef>
              <a:spcAft>
                <a:spcPts val="0"/>
              </a:spcAft>
              <a:buSzPts val="1400"/>
              <a:buChar char="●"/>
              <a:defRPr/>
            </a:lvl4pPr>
            <a:lvl5pPr marL="4572000" lvl="4" indent="-635000" algn="ctr">
              <a:spcBef>
                <a:spcPts val="3200"/>
              </a:spcBef>
              <a:spcAft>
                <a:spcPts val="0"/>
              </a:spcAft>
              <a:buSzPts val="1400"/>
              <a:buChar char="○"/>
              <a:defRPr/>
            </a:lvl5pPr>
            <a:lvl6pPr marL="5486400" lvl="5" indent="-635000" algn="ctr">
              <a:spcBef>
                <a:spcPts val="3200"/>
              </a:spcBef>
              <a:spcAft>
                <a:spcPts val="0"/>
              </a:spcAft>
              <a:buSzPts val="1400"/>
              <a:buChar char="■"/>
              <a:defRPr/>
            </a:lvl6pPr>
            <a:lvl7pPr marL="6400800" lvl="6" indent="-635000" algn="ctr">
              <a:spcBef>
                <a:spcPts val="3200"/>
              </a:spcBef>
              <a:spcAft>
                <a:spcPts val="0"/>
              </a:spcAft>
              <a:buSzPts val="1400"/>
              <a:buChar char="●"/>
              <a:defRPr/>
            </a:lvl7pPr>
            <a:lvl8pPr marL="7315200" lvl="7" indent="-635000" algn="ctr">
              <a:spcBef>
                <a:spcPts val="3200"/>
              </a:spcBef>
              <a:spcAft>
                <a:spcPts val="0"/>
              </a:spcAft>
              <a:buSzPts val="1400"/>
              <a:buChar char="○"/>
              <a:defRPr/>
            </a:lvl8pPr>
            <a:lvl9pPr marL="8229600" lvl="8" indent="-635000" algn="ctr">
              <a:spcBef>
                <a:spcPts val="3200"/>
              </a:spcBef>
              <a:spcAft>
                <a:spcPts val="3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95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95849-76CD-46FD-A17A-161B9B78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062F4-3422-47C0-8700-398C5A9BE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9C47F-FECC-4595-9656-38AABA99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A329F-366F-42B2-B6A7-5D1763FF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F6DF0E-DCF4-45C1-89A5-0BE591BA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649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481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bg>
      <p:bgRef idx="1001">
        <a:schemeClr val="bg1"/>
      </p:bgRef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5652292" y="1455186"/>
            <a:ext cx="4503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34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5652292" y="2285282"/>
            <a:ext cx="38130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ctrTitle" idx="2"/>
          </p:nvPr>
        </p:nvSpPr>
        <p:spPr>
          <a:xfrm>
            <a:off x="8347750" y="3036360"/>
            <a:ext cx="4503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4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8347750" y="3862676"/>
            <a:ext cx="39534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4"/>
          </p:nvPr>
        </p:nvSpPr>
        <p:spPr>
          <a:xfrm>
            <a:off x="11017612" y="4641684"/>
            <a:ext cx="4503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3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11017612" y="5467982"/>
            <a:ext cx="38130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6"/>
          </p:nvPr>
        </p:nvSpPr>
        <p:spPr>
          <a:xfrm>
            <a:off x="13346956" y="6213564"/>
            <a:ext cx="4503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3400"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13346956" y="7043662"/>
            <a:ext cx="38130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ctrTitle" idx="8"/>
          </p:nvPr>
        </p:nvSpPr>
        <p:spPr>
          <a:xfrm>
            <a:off x="1440000" y="298750"/>
            <a:ext cx="2674800" cy="1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25;p6">
            <a:extLst>
              <a:ext uri="{FF2B5EF4-FFF2-40B4-BE49-F238E27FC236}">
                <a16:creationId xmlns:a16="http://schemas.microsoft.com/office/drawing/2014/main" id="{0DA8EFE7-6951-4EA5-BAA2-5C9054D4966E}"/>
              </a:ext>
            </a:extLst>
          </p:cNvPr>
          <p:cNvSpPr/>
          <p:nvPr userDrawn="1"/>
        </p:nvSpPr>
        <p:spPr>
          <a:xfrm>
            <a:off x="-184400" y="643200"/>
            <a:ext cx="4299000" cy="1260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7231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D7A79-DA54-41B5-B944-4E342799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769A7-3606-4079-AD14-0C4FA8DA5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9F661-6657-4A3B-AD2A-A02092CA0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D7B7EA-DFEE-4919-9EB6-848F18AA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407193-E447-4789-A65B-19684C92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9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62F87-EDCF-4C42-9132-F5BFCE73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FDD9A-573F-4B7F-9A31-1BC158801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CF9162-C85F-4094-8775-F58FAD2A3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59413-21CF-45D0-9C00-B7605C3B2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27C9D0-29A0-403D-8EC8-54EF8F45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1DE89-FD7C-4460-83F5-B6B0B5BA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6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4C67B-5F31-4F9F-8E44-CA0EE10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34FDD1-2094-4A91-9A15-0D33E7A86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BFABFF-D67D-43DC-9736-BFD5AAD70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DFD64A-4C39-4681-8F09-7285F407A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65041F-ED39-4200-9120-EBB8E3E21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E81CE6-5B80-4DAF-BDE4-B2AC66589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94D362-4FFA-455F-9C4C-159E6EC5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9D8688-152E-4617-863D-9EE1AB28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3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4AC6E-8A0A-4989-9701-0A86A5B7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F16A80-CB6F-4AAB-A9B6-0541EAF20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D7282D-B249-4749-9924-6AA97D61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798C65-3E5E-42E4-95D7-DD051AAA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73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811192-3B7F-442E-A48B-1310E6F0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E41883-B20F-4EAB-8437-2F8A4434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F3495-71CD-49AE-90ED-A1D6CED7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4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1CA63-872D-4C78-94D4-FBA9F5D0E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94063-5510-4B17-A48D-BBF283ADA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72572E-BAF0-43C5-BAC9-CF1920377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C0A95D-059A-4070-AB0B-0B348B879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5BD8F8-B793-405E-844F-D0510280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A905C1-978E-4810-BA88-B14A8C73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4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B1289-BC41-44B3-92CB-25CFD2D6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0108AF-E755-4DCB-A536-D67E8B7A9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65C054-AD2F-4817-B6D7-A7063F15D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E6C358-41E0-4EF5-8939-7A7F9DFE7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84D83D-1E8A-4094-9971-89BBB8E9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B1512E-CE2B-48BA-A2D8-D2129AD2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15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C1FD2D-A1FC-420D-957F-9759A493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37466-C9A6-4646-A33E-83E701A6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BE675-4FC7-45D6-BEAE-F514CC965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F2928-64E4-4510-97C3-14915EDFE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F5972F-22F3-4432-B4B6-2158B337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2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2" r:id="rId12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85539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microsoft.com/office/2007/relationships/hdphoto" Target="../media/hdphoto4.wdp"/><Relationship Id="rId3" Type="http://schemas.openxmlformats.org/officeDocument/2006/relationships/image" Target="../media/image35.png"/><Relationship Id="rId21" Type="http://schemas.openxmlformats.org/officeDocument/2006/relationships/image" Target="../media/image57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6" Type="http://schemas.microsoft.com/office/2007/relationships/hdphoto" Target="../media/hdphoto3.wdp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microsoft.com/office/2007/relationships/hdphoto" Target="../media/hdphoto1.wdp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19" Type="http://schemas.openxmlformats.org/officeDocument/2006/relationships/image" Target="../media/image55.png"/><Relationship Id="rId4" Type="http://schemas.openxmlformats.org/officeDocument/2006/relationships/image" Target="../media/image36.png"/><Relationship Id="rId9" Type="http://schemas.openxmlformats.org/officeDocument/2006/relationships/image" Target="../media/image49.jpeg"/><Relationship Id="rId1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3.wdp"/><Relationship Id="rId18" Type="http://schemas.openxmlformats.org/officeDocument/2006/relationships/image" Target="../media/image74.svg"/><Relationship Id="rId26" Type="http://schemas.openxmlformats.org/officeDocument/2006/relationships/image" Target="../media/image78.png"/><Relationship Id="rId3" Type="http://schemas.openxmlformats.org/officeDocument/2006/relationships/image" Target="../media/image22.png"/><Relationship Id="rId21" Type="http://schemas.openxmlformats.org/officeDocument/2006/relationships/image" Target="../media/image43.png"/><Relationship Id="rId7" Type="http://schemas.openxmlformats.org/officeDocument/2006/relationships/image" Target="../media/image68.jpeg"/><Relationship Id="rId12" Type="http://schemas.openxmlformats.org/officeDocument/2006/relationships/image" Target="../media/image53.png"/><Relationship Id="rId17" Type="http://schemas.openxmlformats.org/officeDocument/2006/relationships/image" Target="../media/image73.png"/><Relationship Id="rId25" Type="http://schemas.microsoft.com/office/2007/relationships/hdphoto" Target="../media/hdphoto8.wdp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11" Type="http://schemas.openxmlformats.org/officeDocument/2006/relationships/image" Target="../media/image71.svg"/><Relationship Id="rId24" Type="http://schemas.openxmlformats.org/officeDocument/2006/relationships/image" Target="../media/image77.png"/><Relationship Id="rId5" Type="http://schemas.openxmlformats.org/officeDocument/2006/relationships/image" Target="../media/image67.png"/><Relationship Id="rId15" Type="http://schemas.microsoft.com/office/2007/relationships/hdphoto" Target="../media/hdphoto4.wdp"/><Relationship Id="rId23" Type="http://schemas.microsoft.com/office/2007/relationships/hdphoto" Target="../media/hdphoto7.wdp"/><Relationship Id="rId10" Type="http://schemas.openxmlformats.org/officeDocument/2006/relationships/image" Target="../media/image70.png"/><Relationship Id="rId19" Type="http://schemas.openxmlformats.org/officeDocument/2006/relationships/image" Target="../media/image75.png"/><Relationship Id="rId4" Type="http://schemas.openxmlformats.org/officeDocument/2006/relationships/image" Target="../media/image21.png"/><Relationship Id="rId9" Type="http://schemas.microsoft.com/office/2007/relationships/hdphoto" Target="../media/hdphoto6.wdp"/><Relationship Id="rId14" Type="http://schemas.openxmlformats.org/officeDocument/2006/relationships/image" Target="../media/image54.png"/><Relationship Id="rId22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3.wdp"/><Relationship Id="rId18" Type="http://schemas.openxmlformats.org/officeDocument/2006/relationships/image" Target="../media/image74.svg"/><Relationship Id="rId26" Type="http://schemas.openxmlformats.org/officeDocument/2006/relationships/image" Target="../media/image77.png"/><Relationship Id="rId3" Type="http://schemas.openxmlformats.org/officeDocument/2006/relationships/image" Target="../media/image22.png"/><Relationship Id="rId21" Type="http://schemas.openxmlformats.org/officeDocument/2006/relationships/image" Target="../media/image43.png"/><Relationship Id="rId7" Type="http://schemas.openxmlformats.org/officeDocument/2006/relationships/image" Target="../media/image68.jpeg"/><Relationship Id="rId12" Type="http://schemas.openxmlformats.org/officeDocument/2006/relationships/image" Target="../media/image53.png"/><Relationship Id="rId17" Type="http://schemas.openxmlformats.org/officeDocument/2006/relationships/image" Target="../media/image73.png"/><Relationship Id="rId25" Type="http://schemas.openxmlformats.org/officeDocument/2006/relationships/image" Target="../media/image80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2.png"/><Relationship Id="rId20" Type="http://schemas.openxmlformats.org/officeDocument/2006/relationships/image" Target="../media/image27.png"/><Relationship Id="rId29" Type="http://schemas.openxmlformats.org/officeDocument/2006/relationships/image" Target="../media/image81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11" Type="http://schemas.openxmlformats.org/officeDocument/2006/relationships/image" Target="../media/image71.svg"/><Relationship Id="rId24" Type="http://schemas.openxmlformats.org/officeDocument/2006/relationships/image" Target="../media/image79.png"/><Relationship Id="rId5" Type="http://schemas.openxmlformats.org/officeDocument/2006/relationships/image" Target="../media/image67.png"/><Relationship Id="rId15" Type="http://schemas.microsoft.com/office/2007/relationships/hdphoto" Target="../media/hdphoto4.wdp"/><Relationship Id="rId23" Type="http://schemas.microsoft.com/office/2007/relationships/hdphoto" Target="../media/hdphoto7.wdp"/><Relationship Id="rId28" Type="http://schemas.openxmlformats.org/officeDocument/2006/relationships/image" Target="../media/image78.png"/><Relationship Id="rId10" Type="http://schemas.openxmlformats.org/officeDocument/2006/relationships/image" Target="../media/image70.png"/><Relationship Id="rId19" Type="http://schemas.openxmlformats.org/officeDocument/2006/relationships/image" Target="../media/image75.png"/><Relationship Id="rId4" Type="http://schemas.openxmlformats.org/officeDocument/2006/relationships/image" Target="../media/image21.png"/><Relationship Id="rId9" Type="http://schemas.microsoft.com/office/2007/relationships/hdphoto" Target="../media/hdphoto6.wdp"/><Relationship Id="rId14" Type="http://schemas.openxmlformats.org/officeDocument/2006/relationships/image" Target="../media/image54.png"/><Relationship Id="rId22" Type="http://schemas.openxmlformats.org/officeDocument/2006/relationships/image" Target="../media/image76.png"/><Relationship Id="rId27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3.wdp"/><Relationship Id="rId18" Type="http://schemas.openxmlformats.org/officeDocument/2006/relationships/image" Target="../media/image74.svg"/><Relationship Id="rId26" Type="http://schemas.openxmlformats.org/officeDocument/2006/relationships/image" Target="../media/image78.png"/><Relationship Id="rId3" Type="http://schemas.openxmlformats.org/officeDocument/2006/relationships/image" Target="../media/image22.png"/><Relationship Id="rId21" Type="http://schemas.openxmlformats.org/officeDocument/2006/relationships/image" Target="../media/image43.png"/><Relationship Id="rId7" Type="http://schemas.openxmlformats.org/officeDocument/2006/relationships/image" Target="../media/image68.jpeg"/><Relationship Id="rId12" Type="http://schemas.openxmlformats.org/officeDocument/2006/relationships/image" Target="../media/image53.png"/><Relationship Id="rId17" Type="http://schemas.openxmlformats.org/officeDocument/2006/relationships/image" Target="../media/image73.png"/><Relationship Id="rId25" Type="http://schemas.microsoft.com/office/2007/relationships/hdphoto" Target="../media/hdphoto8.wdp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5.wdp"/><Relationship Id="rId11" Type="http://schemas.openxmlformats.org/officeDocument/2006/relationships/image" Target="../media/image71.svg"/><Relationship Id="rId24" Type="http://schemas.openxmlformats.org/officeDocument/2006/relationships/image" Target="../media/image77.png"/><Relationship Id="rId5" Type="http://schemas.openxmlformats.org/officeDocument/2006/relationships/image" Target="../media/image67.png"/><Relationship Id="rId15" Type="http://schemas.microsoft.com/office/2007/relationships/hdphoto" Target="../media/hdphoto4.wdp"/><Relationship Id="rId23" Type="http://schemas.microsoft.com/office/2007/relationships/hdphoto" Target="../media/hdphoto7.wdp"/><Relationship Id="rId10" Type="http://schemas.openxmlformats.org/officeDocument/2006/relationships/image" Target="../media/image70.png"/><Relationship Id="rId19" Type="http://schemas.openxmlformats.org/officeDocument/2006/relationships/image" Target="../media/image75.png"/><Relationship Id="rId4" Type="http://schemas.openxmlformats.org/officeDocument/2006/relationships/image" Target="../media/image21.png"/><Relationship Id="rId9" Type="http://schemas.microsoft.com/office/2007/relationships/hdphoto" Target="../media/hdphoto6.wdp"/><Relationship Id="rId14" Type="http://schemas.openxmlformats.org/officeDocument/2006/relationships/image" Target="../media/image54.png"/><Relationship Id="rId22" Type="http://schemas.openxmlformats.org/officeDocument/2006/relationships/image" Target="../media/image76.png"/><Relationship Id="rId27" Type="http://schemas.openxmlformats.org/officeDocument/2006/relationships/image" Target="../media/image81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4.wdp"/><Relationship Id="rId18" Type="http://schemas.openxmlformats.org/officeDocument/2006/relationships/image" Target="../media/image27.png"/><Relationship Id="rId26" Type="http://schemas.openxmlformats.org/officeDocument/2006/relationships/image" Target="../media/image78.png"/><Relationship Id="rId3" Type="http://schemas.openxmlformats.org/officeDocument/2006/relationships/image" Target="../media/image22.png"/><Relationship Id="rId21" Type="http://schemas.microsoft.com/office/2007/relationships/hdphoto" Target="../media/hdphoto7.wdp"/><Relationship Id="rId7" Type="http://schemas.openxmlformats.org/officeDocument/2006/relationships/image" Target="../media/image68.jpeg"/><Relationship Id="rId12" Type="http://schemas.openxmlformats.org/officeDocument/2006/relationships/image" Target="../media/image54.png"/><Relationship Id="rId17" Type="http://schemas.openxmlformats.org/officeDocument/2006/relationships/image" Target="../media/image75.png"/><Relationship Id="rId25" Type="http://schemas.microsoft.com/office/2007/relationships/hdphoto" Target="../media/hdphoto8.wdp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4.sv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5.wdp"/><Relationship Id="rId11" Type="http://schemas.microsoft.com/office/2007/relationships/hdphoto" Target="../media/hdphoto3.wdp"/><Relationship Id="rId24" Type="http://schemas.openxmlformats.org/officeDocument/2006/relationships/image" Target="../media/image77.png"/><Relationship Id="rId5" Type="http://schemas.openxmlformats.org/officeDocument/2006/relationships/image" Target="../media/image67.png"/><Relationship Id="rId15" Type="http://schemas.openxmlformats.org/officeDocument/2006/relationships/image" Target="../media/image73.png"/><Relationship Id="rId23" Type="http://schemas.openxmlformats.org/officeDocument/2006/relationships/image" Target="../media/image71.svg"/><Relationship Id="rId10" Type="http://schemas.openxmlformats.org/officeDocument/2006/relationships/image" Target="../media/image53.png"/><Relationship Id="rId19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microsoft.com/office/2007/relationships/hdphoto" Target="../media/hdphoto6.wdp"/><Relationship Id="rId14" Type="http://schemas.openxmlformats.org/officeDocument/2006/relationships/image" Target="../media/image72.png"/><Relationship Id="rId22" Type="http://schemas.openxmlformats.org/officeDocument/2006/relationships/image" Target="../media/image70.png"/><Relationship Id="rId27" Type="http://schemas.openxmlformats.org/officeDocument/2006/relationships/image" Target="../media/image81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4.wdp"/><Relationship Id="rId18" Type="http://schemas.openxmlformats.org/officeDocument/2006/relationships/image" Target="../media/image27.png"/><Relationship Id="rId26" Type="http://schemas.openxmlformats.org/officeDocument/2006/relationships/image" Target="../media/image78.png"/><Relationship Id="rId3" Type="http://schemas.openxmlformats.org/officeDocument/2006/relationships/image" Target="../media/image22.png"/><Relationship Id="rId21" Type="http://schemas.microsoft.com/office/2007/relationships/hdphoto" Target="../media/hdphoto7.wdp"/><Relationship Id="rId7" Type="http://schemas.openxmlformats.org/officeDocument/2006/relationships/image" Target="../media/image68.jpeg"/><Relationship Id="rId12" Type="http://schemas.openxmlformats.org/officeDocument/2006/relationships/image" Target="../media/image54.png"/><Relationship Id="rId17" Type="http://schemas.openxmlformats.org/officeDocument/2006/relationships/image" Target="../media/image75.png"/><Relationship Id="rId25" Type="http://schemas.microsoft.com/office/2007/relationships/hdphoto" Target="../media/hdphoto8.wdp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4.sv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5.wdp"/><Relationship Id="rId11" Type="http://schemas.microsoft.com/office/2007/relationships/hdphoto" Target="../media/hdphoto3.wdp"/><Relationship Id="rId24" Type="http://schemas.openxmlformats.org/officeDocument/2006/relationships/image" Target="../media/image77.png"/><Relationship Id="rId5" Type="http://schemas.openxmlformats.org/officeDocument/2006/relationships/image" Target="../media/image67.png"/><Relationship Id="rId15" Type="http://schemas.openxmlformats.org/officeDocument/2006/relationships/image" Target="../media/image73.png"/><Relationship Id="rId23" Type="http://schemas.openxmlformats.org/officeDocument/2006/relationships/image" Target="../media/image71.svg"/><Relationship Id="rId10" Type="http://schemas.openxmlformats.org/officeDocument/2006/relationships/image" Target="../media/image53.png"/><Relationship Id="rId19" Type="http://schemas.openxmlformats.org/officeDocument/2006/relationships/image" Target="../media/image43.png"/><Relationship Id="rId4" Type="http://schemas.openxmlformats.org/officeDocument/2006/relationships/image" Target="../media/image21.png"/><Relationship Id="rId9" Type="http://schemas.microsoft.com/office/2007/relationships/hdphoto" Target="../media/hdphoto6.wdp"/><Relationship Id="rId14" Type="http://schemas.openxmlformats.org/officeDocument/2006/relationships/image" Target="../media/image72.png"/><Relationship Id="rId22" Type="http://schemas.openxmlformats.org/officeDocument/2006/relationships/image" Target="../media/image70.png"/><Relationship Id="rId27" Type="http://schemas.openxmlformats.org/officeDocument/2006/relationships/image" Target="../media/image81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3.wdp"/><Relationship Id="rId18" Type="http://schemas.openxmlformats.org/officeDocument/2006/relationships/image" Target="../media/image74.svg"/><Relationship Id="rId26" Type="http://schemas.openxmlformats.org/officeDocument/2006/relationships/image" Target="../media/image78.png"/><Relationship Id="rId3" Type="http://schemas.openxmlformats.org/officeDocument/2006/relationships/image" Target="../media/image22.png"/><Relationship Id="rId21" Type="http://schemas.openxmlformats.org/officeDocument/2006/relationships/image" Target="../media/image43.png"/><Relationship Id="rId7" Type="http://schemas.openxmlformats.org/officeDocument/2006/relationships/image" Target="../media/image68.jpeg"/><Relationship Id="rId12" Type="http://schemas.openxmlformats.org/officeDocument/2006/relationships/image" Target="../media/image53.png"/><Relationship Id="rId17" Type="http://schemas.openxmlformats.org/officeDocument/2006/relationships/image" Target="../media/image73.png"/><Relationship Id="rId25" Type="http://schemas.microsoft.com/office/2007/relationships/hdphoto" Target="../media/hdphoto8.wdp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5.wdp"/><Relationship Id="rId11" Type="http://schemas.openxmlformats.org/officeDocument/2006/relationships/image" Target="../media/image71.svg"/><Relationship Id="rId24" Type="http://schemas.openxmlformats.org/officeDocument/2006/relationships/image" Target="../media/image77.png"/><Relationship Id="rId5" Type="http://schemas.openxmlformats.org/officeDocument/2006/relationships/image" Target="../media/image67.png"/><Relationship Id="rId15" Type="http://schemas.microsoft.com/office/2007/relationships/hdphoto" Target="../media/hdphoto4.wdp"/><Relationship Id="rId23" Type="http://schemas.microsoft.com/office/2007/relationships/hdphoto" Target="../media/hdphoto7.wdp"/><Relationship Id="rId10" Type="http://schemas.openxmlformats.org/officeDocument/2006/relationships/image" Target="../media/image70.png"/><Relationship Id="rId19" Type="http://schemas.openxmlformats.org/officeDocument/2006/relationships/image" Target="../media/image75.png"/><Relationship Id="rId4" Type="http://schemas.openxmlformats.org/officeDocument/2006/relationships/image" Target="../media/image21.png"/><Relationship Id="rId9" Type="http://schemas.microsoft.com/office/2007/relationships/hdphoto" Target="../media/hdphoto6.wdp"/><Relationship Id="rId14" Type="http://schemas.openxmlformats.org/officeDocument/2006/relationships/image" Target="../media/image54.png"/><Relationship Id="rId22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jpe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6756660" cy="5499009"/>
            <a:chOff x="-51020" y="-356152"/>
            <a:chExt cx="16756660" cy="5499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020" y="-356152"/>
              <a:ext cx="16756660" cy="54990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964" y="6622449"/>
            <a:ext cx="15971786" cy="3663265"/>
            <a:chOff x="1156964" y="6622449"/>
            <a:chExt cx="15971786" cy="36632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964" y="6622449"/>
              <a:ext cx="15971786" cy="3663265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7944026A-1E76-4123-85F7-21CBBB45B153}"/>
              </a:ext>
            </a:extLst>
          </p:cNvPr>
          <p:cNvSpPr/>
          <p:nvPr/>
        </p:nvSpPr>
        <p:spPr>
          <a:xfrm>
            <a:off x="13993003" y="5121230"/>
            <a:ext cx="2620800" cy="2620800"/>
          </a:xfrm>
          <a:prstGeom prst="ellipse">
            <a:avLst/>
          </a:prstGeom>
          <a:gradFill flip="none" rotWithShape="1">
            <a:gsLst>
              <a:gs pos="0">
                <a:srgbClr val="F7F7F7"/>
              </a:gs>
              <a:gs pos="100000">
                <a:srgbClr val="EEEEEE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14"/>
          <p:cNvSpPr txBox="1"/>
          <p:nvPr/>
        </p:nvSpPr>
        <p:spPr>
          <a:xfrm>
            <a:off x="1204781" y="2272851"/>
            <a:ext cx="1153603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anit SemiBold" pitchFamily="34" charset="0"/>
              </a:rPr>
              <a:t>분산 </a:t>
            </a:r>
            <a:r>
              <a:rPr lang="en-US" altLang="ko-KR" sz="3600" dirty="0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anit SemiBold" pitchFamily="34" charset="0"/>
              </a:rPr>
              <a:t>Edge Cloud </a:t>
            </a:r>
            <a:r>
              <a:rPr lang="ko-KR" altLang="en-US" sz="3600" dirty="0">
                <a:solidFill>
                  <a:schemeClr val="bg2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Kanit SemiBold" pitchFamily="34" charset="0"/>
              </a:rPr>
              <a:t>환경에서의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6964" y="2949960"/>
            <a:ext cx="1484503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Function as a Service </a:t>
            </a:r>
            <a:r>
              <a:rPr lang="ko-KR" altLang="en-US" sz="5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기능 개발</a:t>
            </a:r>
            <a:endParaRPr lang="en-US" sz="5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926825" y="6025367"/>
            <a:ext cx="275276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김영한 </a:t>
            </a:r>
            <a:endParaRPr lang="en-US" altLang="ko-KR" sz="2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지도 교수님</a:t>
            </a:r>
            <a:endParaRPr 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4781" y="5437454"/>
            <a:ext cx="100252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Medium" pitchFamily="34" charset="0"/>
              </a:rPr>
              <a:t>김도현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Medium" pitchFamily="34" charset="0"/>
              </a:rPr>
              <a:t>,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Medium" pitchFamily="34" charset="0"/>
              </a:rPr>
              <a:t>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Medium" pitchFamily="34" charset="0"/>
              </a:rPr>
              <a:t>송수현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Medium" pitchFamily="34" charset="0"/>
              </a:rPr>
              <a:t>,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Medium" pitchFamily="34" charset="0"/>
              </a:rPr>
              <a:t> </a:t>
            </a:r>
            <a:r>
              <a:rPr lang="ko-KR" altLang="en-US" sz="3600" dirty="0" err="1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Medium" pitchFamily="34" charset="0"/>
              </a:rPr>
              <a:t>윤창섭</a:t>
            </a:r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Medium" pitchFamily="34" charset="0"/>
              </a:rPr>
              <a:t>,</a:t>
            </a:r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Medium" pitchFamily="34" charset="0"/>
              </a:rPr>
              <a:t> 송지원</a:t>
            </a:r>
            <a:endParaRPr lang="en-US" sz="36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360"/>
            <a:ext cx="16756660" cy="5499009"/>
            <a:chOff x="-51020" y="-356152"/>
            <a:chExt cx="16756660" cy="5499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020" y="-356152"/>
              <a:ext cx="16756660" cy="54990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964" y="6622449"/>
            <a:ext cx="15971786" cy="3663265"/>
            <a:chOff x="1156964" y="6622449"/>
            <a:chExt cx="15971786" cy="36632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964" y="6622449"/>
              <a:ext cx="15971786" cy="366326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56964" y="3155139"/>
            <a:ext cx="18030728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ore-KR" altLang="en-US" sz="88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본론</a:t>
            </a:r>
            <a:endParaRPr lang="en-US" sz="1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4781" y="5288502"/>
            <a:ext cx="100252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ore-KR" altLang="en-US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분산 </a:t>
            </a:r>
            <a:r>
              <a:rPr lang="en-US" altLang="ko-Kore-KR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Edge</a:t>
            </a:r>
            <a:r>
              <a:rPr lang="ko-Kore-KR" altLang="en-US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환경에서의 </a:t>
            </a:r>
            <a:r>
              <a:rPr lang="en-US" altLang="ko-Kore-KR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Function as a Service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개발</a:t>
            </a:r>
            <a:endParaRPr lang="en-US" altLang="ko-Kore-KR" sz="8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04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88491" y="-398880"/>
            <a:ext cx="30864981" cy="13912177"/>
            <a:chOff x="-4657305" y="599806"/>
            <a:chExt cx="27600324" cy="11321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57305" y="599806"/>
              <a:ext cx="27600324" cy="113214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686" y="2884244"/>
              <a:ext cx="14518340" cy="5955340"/>
            </a:xfrm>
            <a:prstGeom prst="rect">
              <a:avLst/>
            </a:prstGeom>
          </p:spPr>
        </p:pic>
      </p:grpSp>
      <p:sp>
        <p:nvSpPr>
          <p:cNvPr id="60" name="Object 6">
            <a:extLst>
              <a:ext uri="{FF2B5EF4-FFF2-40B4-BE49-F238E27FC236}">
                <a16:creationId xmlns:a16="http://schemas.microsoft.com/office/drawing/2014/main" id="{D451177B-D855-438A-B0F3-7426C18C918F}"/>
              </a:ext>
            </a:extLst>
          </p:cNvPr>
          <p:cNvSpPr txBox="1"/>
          <p:nvPr/>
        </p:nvSpPr>
        <p:spPr>
          <a:xfrm>
            <a:off x="0" y="814513"/>
            <a:ext cx="18287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인프라 구축 </a:t>
            </a:r>
            <a:r>
              <a:rPr lang="en-US" altLang="ko-KR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클러스터 구성</a:t>
            </a:r>
            <a:endParaRPr lang="en-US" altLang="ko-KR" sz="5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0" name="직사각형 40">
            <a:extLst>
              <a:ext uri="{FF2B5EF4-FFF2-40B4-BE49-F238E27FC236}">
                <a16:creationId xmlns:a16="http://schemas.microsoft.com/office/drawing/2014/main" id="{A5E2DEB1-E2C3-4610-8400-3300E679D737}"/>
              </a:ext>
            </a:extLst>
          </p:cNvPr>
          <p:cNvSpPr txBox="1"/>
          <p:nvPr/>
        </p:nvSpPr>
        <p:spPr>
          <a:xfrm>
            <a:off x="9829800" y="4638407"/>
            <a:ext cx="6497412" cy="68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rIns="91438">
            <a:spAutoFit/>
          </a:bodyPr>
          <a:lstStyle/>
          <a:p>
            <a:pPr defTabSz="1828800" latinLnBrk="0" hangingPunct="0">
              <a:lnSpc>
                <a:spcPct val="150000"/>
              </a:lnSpc>
              <a:defRPr b="1">
                <a:solidFill>
                  <a:srgbClr val="404040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 sz="2800" b="1" kern="0">
                <a:solidFill>
                  <a:srgbClr val="404040"/>
                </a:solidFill>
                <a:latin typeface="G마켓 산스 TTF Bold"/>
                <a:ea typeface="G마켓 산스 TTF Bold"/>
                <a:sym typeface="G마켓 산스 TTF Bold"/>
              </a:rPr>
              <a:t>Kubernetes 클러스터화</a:t>
            </a:r>
            <a:endParaRPr lang="en-US" sz="2800" b="1" kern="0">
              <a:solidFill>
                <a:srgbClr val="404040"/>
              </a:solidFill>
              <a:latin typeface="G마켓 산스 TTF Bold"/>
              <a:ea typeface="G마켓 산스 TTF Bold"/>
              <a:sym typeface="G마켓 산스 TTF Bold"/>
            </a:endParaRP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08856E11-1FCA-4ED1-9C8B-5721E78EA2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" r="22774" b="5664"/>
          <a:stretch/>
        </p:blipFill>
        <p:spPr>
          <a:xfrm>
            <a:off x="3886200" y="2552700"/>
            <a:ext cx="4953000" cy="701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E53F9-A109-4FA0-A6A2-CC5CE4E078A6}"/>
              </a:ext>
            </a:extLst>
          </p:cNvPr>
          <p:cNvSpPr txBox="1"/>
          <p:nvPr/>
        </p:nvSpPr>
        <p:spPr>
          <a:xfrm>
            <a:off x="9835680" y="5354604"/>
            <a:ext cx="72234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Master Node –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</a:t>
            </a:r>
            <a:endParaRPr lang="en-US" altLang="ko-KR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Worker Node –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대전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성남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HPC</a:t>
            </a:r>
            <a:r>
              <a:rPr lang="en-US" altLang="ko-KR" sz="28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8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98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77069" y="-285955"/>
            <a:ext cx="30864981" cy="13912177"/>
            <a:chOff x="-4657305" y="599806"/>
            <a:chExt cx="27600324" cy="11321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57305" y="599806"/>
              <a:ext cx="27600324" cy="113214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686" y="2884244"/>
              <a:ext cx="14518340" cy="5955340"/>
            </a:xfrm>
            <a:prstGeom prst="rect">
              <a:avLst/>
            </a:prstGeom>
          </p:spPr>
        </p:pic>
      </p:grpSp>
      <p:sp>
        <p:nvSpPr>
          <p:cNvPr id="60" name="Object 6">
            <a:extLst>
              <a:ext uri="{FF2B5EF4-FFF2-40B4-BE49-F238E27FC236}">
                <a16:creationId xmlns:a16="http://schemas.microsoft.com/office/drawing/2014/main" id="{D451177B-D855-438A-B0F3-7426C18C918F}"/>
              </a:ext>
            </a:extLst>
          </p:cNvPr>
          <p:cNvSpPr txBox="1"/>
          <p:nvPr/>
        </p:nvSpPr>
        <p:spPr>
          <a:xfrm>
            <a:off x="0" y="814513"/>
            <a:ext cx="18287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인프라 구축 </a:t>
            </a:r>
            <a:r>
              <a:rPr lang="en-US" altLang="ko-KR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</a:t>
            </a:r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  <a:endParaRPr lang="en-US" altLang="ko-KR" sz="5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2899FBC-A439-4707-B3DB-EB34C6A6DF94}"/>
              </a:ext>
            </a:extLst>
          </p:cNvPr>
          <p:cNvGrpSpPr/>
          <p:nvPr/>
        </p:nvGrpSpPr>
        <p:grpSpPr>
          <a:xfrm>
            <a:off x="3810000" y="2725193"/>
            <a:ext cx="10432562" cy="6684312"/>
            <a:chOff x="2169976" y="981043"/>
            <a:chExt cx="7409973" cy="474769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8CEF752-32A5-44B5-9C26-7ECFE468C4BC}"/>
                </a:ext>
              </a:extLst>
            </p:cNvPr>
            <p:cNvSpPr/>
            <p:nvPr/>
          </p:nvSpPr>
          <p:spPr>
            <a:xfrm>
              <a:off x="2169976" y="1567167"/>
              <a:ext cx="1607170" cy="1184922"/>
            </a:xfrm>
            <a:prstGeom prst="rect">
              <a:avLst/>
            </a:prstGeom>
            <a:solidFill>
              <a:srgbClr val="5A7D5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Horizontal</a:t>
              </a:r>
            </a:p>
            <a:p>
              <a:pPr algn="ctr"/>
              <a:r>
                <a:rPr lang="en-US" altLang="ko-KR" sz="2400" b="1" dirty="0">
                  <a:latin typeface="바탕" panose="02030600000101010101" pitchFamily="18" charset="-127"/>
                  <a:ea typeface="바탕" panose="02030600000101010101" pitchFamily="18" charset="-127"/>
                </a:rPr>
                <a:t>Pod</a:t>
              </a:r>
            </a:p>
            <a:p>
              <a:pPr algn="ctr"/>
              <a:r>
                <a:rPr lang="en-US" altLang="ko-KR" sz="2400" b="1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Autoscaler</a:t>
              </a:r>
              <a:endParaRPr lang="ko-KR" altLang="en-US" sz="2400" b="1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8A23242-8383-4083-9986-2F194F9958BB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3777146" y="2159628"/>
              <a:ext cx="546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ADC8349-57E3-44B0-B9FC-B3B4F84B81D9}"/>
                </a:ext>
              </a:extLst>
            </p:cNvPr>
            <p:cNvGrpSpPr/>
            <p:nvPr/>
          </p:nvGrpSpPr>
          <p:grpSpPr>
            <a:xfrm>
              <a:off x="4323372" y="981043"/>
              <a:ext cx="5031938" cy="1998540"/>
              <a:chOff x="3196206" y="890316"/>
              <a:chExt cx="6040074" cy="2463866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8FA012B-D5C3-430A-A6E9-AEE45554AB3B}"/>
                  </a:ext>
                </a:extLst>
              </p:cNvPr>
              <p:cNvSpPr/>
              <p:nvPr/>
            </p:nvSpPr>
            <p:spPr>
              <a:xfrm>
                <a:off x="3196206" y="1332446"/>
                <a:ext cx="6040074" cy="202173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4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/>
                <a:endParaRPr lang="en-US" altLang="ko-KR" sz="24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/>
                <a:endParaRPr lang="ko-KR" altLang="en-US" sz="24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6EF59CBF-999D-47DB-94C7-1AFF5A8E429F}"/>
                  </a:ext>
                </a:extLst>
              </p:cNvPr>
              <p:cNvSpPr/>
              <p:nvPr/>
            </p:nvSpPr>
            <p:spPr>
              <a:xfrm>
                <a:off x="3389652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chemeClr val="tx1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Metrics</a:t>
                </a:r>
              </a:p>
              <a:p>
                <a:pPr algn="ctr"/>
                <a:r>
                  <a:rPr lang="en-US" altLang="ko-KR" sz="2400" b="1">
                    <a:solidFill>
                      <a:schemeClr val="tx1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adapter</a:t>
                </a:r>
                <a:endParaRPr lang="ko-KR" altLang="en-US" sz="2400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628F877-A913-45FE-96CE-B6D2C2A38DC2}"/>
                  </a:ext>
                </a:extLst>
              </p:cNvPr>
              <p:cNvSpPr txBox="1"/>
              <p:nvPr/>
            </p:nvSpPr>
            <p:spPr>
              <a:xfrm>
                <a:off x="5716882" y="890316"/>
                <a:ext cx="857182" cy="404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>
                    <a:latin typeface="궁서" panose="02030600000101010101" pitchFamily="18" charset="-127"/>
                    <a:ea typeface="궁서" panose="02030600000101010101" pitchFamily="18" charset="-127"/>
                  </a:rPr>
                  <a:t>KEDA</a:t>
                </a:r>
                <a:endParaRPr lang="ko-KR" altLang="en-US" sz="2400" b="1">
                  <a:latin typeface="궁서" panose="02030600000101010101" pitchFamily="18" charset="-127"/>
                  <a:ea typeface="궁서" panose="02030600000101010101" pitchFamily="18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BEF883A5-4855-482A-96B2-D0F448AF1448}"/>
                  </a:ext>
                </a:extLst>
              </p:cNvPr>
              <p:cNvSpPr/>
              <p:nvPr/>
            </p:nvSpPr>
            <p:spPr>
              <a:xfrm>
                <a:off x="5339271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chemeClr val="tx1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Controller</a:t>
                </a:r>
                <a:endParaRPr lang="ko-KR" altLang="en-US" sz="2400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12B2F74-F918-4663-A54A-BBCEF03556E9}"/>
                  </a:ext>
                </a:extLst>
              </p:cNvPr>
              <p:cNvSpPr/>
              <p:nvPr/>
            </p:nvSpPr>
            <p:spPr>
              <a:xfrm>
                <a:off x="7288890" y="1719570"/>
                <a:ext cx="1706144" cy="1247488"/>
              </a:xfrm>
              <a:prstGeom prst="rect">
                <a:avLst/>
              </a:prstGeom>
              <a:solidFill>
                <a:srgbClr val="E7E8E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>
                    <a:solidFill>
                      <a:schemeClr val="tx1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Scaler</a:t>
                </a:r>
                <a:endParaRPr lang="ko-KR" altLang="en-US" sz="2400" b="1" dirty="0">
                  <a:solidFill>
                    <a:schemeClr val="tx1"/>
                  </a:solidFill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</p:grp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60FC4B34-B64B-45AC-8B21-AD74B84FD296}"/>
                </a:ext>
              </a:extLst>
            </p:cNvPr>
            <p:cNvCxnSpPr>
              <a:cxnSpLocks/>
              <a:stCxn id="44" idx="2"/>
              <a:endCxn id="57" idx="0"/>
            </p:cNvCxnSpPr>
            <p:nvPr/>
          </p:nvCxnSpPr>
          <p:spPr>
            <a:xfrm rot="16200000" flipH="1">
              <a:off x="3288224" y="2437425"/>
              <a:ext cx="1534931" cy="216425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5A7D5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BD9BA8CB-EEB2-4CCC-BE1C-86E05120649C}"/>
                </a:ext>
              </a:extLst>
            </p:cNvPr>
            <p:cNvCxnSpPr>
              <a:cxnSpLocks/>
              <a:stCxn id="66" idx="2"/>
              <a:endCxn id="57" idx="0"/>
            </p:cNvCxnSpPr>
            <p:nvPr/>
          </p:nvCxnSpPr>
          <p:spPr>
            <a:xfrm rot="5400000">
              <a:off x="5334863" y="2782540"/>
              <a:ext cx="1307437" cy="1701522"/>
            </a:xfrm>
            <a:prstGeom prst="bentConnector3">
              <a:avLst>
                <a:gd name="adj1" fmla="val 42411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013CC0-A66B-4063-B1A9-F9FA8791779A}"/>
                </a:ext>
              </a:extLst>
            </p:cNvPr>
            <p:cNvSpPr txBox="1"/>
            <p:nvPr/>
          </p:nvSpPr>
          <p:spPr>
            <a:xfrm>
              <a:off x="5220307" y="3519479"/>
              <a:ext cx="1975707" cy="28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0 </a:t>
              </a:r>
              <a:r>
                <a:rPr lang="ko-KR" altLang="en-US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→ </a:t>
              </a:r>
              <a:r>
                <a:rPr lang="en-US" altLang="ko-KR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1  </a:t>
              </a:r>
              <a:r>
                <a:rPr lang="en-US" altLang="ko-KR" sz="1200" b="1">
                  <a:latin typeface="바탕" panose="02030600000101010101" pitchFamily="18" charset="-127"/>
                  <a:ea typeface="바탕" panose="02030600000101010101" pitchFamily="18" charset="-127"/>
                </a:rPr>
                <a:t>or </a:t>
              </a:r>
              <a:r>
                <a:rPr lang="en-US" altLang="ko-KR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 1 </a:t>
              </a:r>
              <a:r>
                <a:rPr lang="ko-KR" altLang="en-US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→ </a:t>
              </a:r>
              <a:r>
                <a:rPr lang="en-US" altLang="ko-KR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0</a:t>
              </a:r>
              <a:endParaRPr lang="ko-KR" altLang="en-US" sz="2000" b="1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976CE4F-7F1C-4F0A-AD79-51DD0F90352C}"/>
                </a:ext>
              </a:extLst>
            </p:cNvPr>
            <p:cNvSpPr txBox="1"/>
            <p:nvPr/>
          </p:nvSpPr>
          <p:spPr>
            <a:xfrm>
              <a:off x="2982791" y="3498842"/>
              <a:ext cx="1796649" cy="28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1 </a:t>
              </a:r>
              <a:r>
                <a:rPr lang="ko-KR" altLang="en-US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→ </a:t>
              </a:r>
              <a:r>
                <a:rPr lang="en-US" altLang="ko-KR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n  </a:t>
              </a:r>
              <a:r>
                <a:rPr lang="en-US" altLang="ko-KR" sz="1200" b="1">
                  <a:latin typeface="바탕" panose="02030600000101010101" pitchFamily="18" charset="-127"/>
                  <a:ea typeface="바탕" panose="02030600000101010101" pitchFamily="18" charset="-127"/>
                </a:rPr>
                <a:t>or </a:t>
              </a:r>
              <a:r>
                <a:rPr lang="en-US" altLang="ko-KR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 n </a:t>
              </a:r>
              <a:r>
                <a:rPr lang="ko-KR" altLang="en-US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→ </a:t>
              </a:r>
              <a:r>
                <a:rPr lang="en-US" altLang="ko-KR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1</a:t>
              </a:r>
              <a:endParaRPr lang="ko-KR" altLang="en-US" sz="2000" b="1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8F7EA85-03F1-48A4-BB68-585699C22CDE}"/>
                </a:ext>
              </a:extLst>
            </p:cNvPr>
            <p:cNvGrpSpPr/>
            <p:nvPr/>
          </p:nvGrpSpPr>
          <p:grpSpPr>
            <a:xfrm>
              <a:off x="7734639" y="4128957"/>
              <a:ext cx="1155830" cy="1125373"/>
              <a:chOff x="6456309" y="3965556"/>
              <a:chExt cx="2043759" cy="2043759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627EABFD-50F7-4D8A-93AA-399B8D9A96F3}"/>
                  </a:ext>
                </a:extLst>
              </p:cNvPr>
              <p:cNvSpPr/>
              <p:nvPr/>
            </p:nvSpPr>
            <p:spPr>
              <a:xfrm>
                <a:off x="6456309" y="3965556"/>
                <a:ext cx="2043759" cy="204375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65" name="번개 64">
                <a:extLst>
                  <a:ext uri="{FF2B5EF4-FFF2-40B4-BE49-F238E27FC236}">
                    <a16:creationId xmlns:a16="http://schemas.microsoft.com/office/drawing/2014/main" id="{B69E8002-DEDD-4CE7-825B-2601057F5BB9}"/>
                  </a:ext>
                </a:extLst>
              </p:cNvPr>
              <p:cNvSpPr/>
              <p:nvPr/>
            </p:nvSpPr>
            <p:spPr>
              <a:xfrm rot="356127">
                <a:off x="7065964" y="4566177"/>
                <a:ext cx="824444" cy="842514"/>
              </a:xfrm>
              <a:prstGeom prst="lightningBolt">
                <a:avLst/>
              </a:prstGeom>
              <a:solidFill>
                <a:srgbClr val="E7E8E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</p:grp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0D1E97E-1234-4EA0-A00F-366581B7548A}"/>
                </a:ext>
              </a:extLst>
            </p:cNvPr>
            <p:cNvCxnSpPr>
              <a:stCxn id="64" idx="0"/>
            </p:cNvCxnSpPr>
            <p:nvPr/>
          </p:nvCxnSpPr>
          <p:spPr>
            <a:xfrm flipH="1" flipV="1">
              <a:off x="8312551" y="2991044"/>
              <a:ext cx="2" cy="113791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09E428-4999-4FEE-B4F8-9419C56703B8}"/>
                </a:ext>
              </a:extLst>
            </p:cNvPr>
            <p:cNvSpPr txBox="1"/>
            <p:nvPr/>
          </p:nvSpPr>
          <p:spPr>
            <a:xfrm>
              <a:off x="7883765" y="5225940"/>
              <a:ext cx="857572" cy="502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External</a:t>
              </a:r>
            </a:p>
            <a:p>
              <a:pPr algn="ctr"/>
              <a:r>
                <a:rPr lang="en-US" altLang="ko-KR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Trigger</a:t>
              </a:r>
              <a:endParaRPr lang="ko-KR" altLang="en-US" sz="2000" b="1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F68B740-CFCA-44F8-AB8B-D42D58CC7C7E}"/>
                </a:ext>
              </a:extLst>
            </p:cNvPr>
            <p:cNvSpPr txBox="1"/>
            <p:nvPr/>
          </p:nvSpPr>
          <p:spPr>
            <a:xfrm>
              <a:off x="8467338" y="3390723"/>
              <a:ext cx="1112611" cy="284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>
                  <a:latin typeface="바탕" panose="02030600000101010101" pitchFamily="18" charset="-127"/>
                  <a:ea typeface="바탕" panose="02030600000101010101" pitchFamily="18" charset="-127"/>
                </a:rPr>
                <a:t>Any Event?</a:t>
              </a:r>
              <a:endParaRPr lang="ko-KR" altLang="en-US" sz="2000" b="1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D367BDD-9071-43B7-86D5-5B375665F78D}"/>
                </a:ext>
              </a:extLst>
            </p:cNvPr>
            <p:cNvGrpSpPr/>
            <p:nvPr/>
          </p:nvGrpSpPr>
          <p:grpSpPr>
            <a:xfrm>
              <a:off x="3634689" y="4287020"/>
              <a:ext cx="2931236" cy="1336215"/>
              <a:chOff x="4644485" y="5369200"/>
              <a:chExt cx="2931236" cy="1336215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5AEAEA5C-0BC0-4E4C-A22A-55607515E459}"/>
                  </a:ext>
                </a:extLst>
              </p:cNvPr>
              <p:cNvGrpSpPr/>
              <p:nvPr/>
            </p:nvGrpSpPr>
            <p:grpSpPr>
              <a:xfrm>
                <a:off x="4644485" y="5526566"/>
                <a:ext cx="2931236" cy="1178849"/>
                <a:chOff x="4644485" y="5526566"/>
                <a:chExt cx="2931236" cy="1178849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D48D7BA3-82D2-4818-AE50-F09E3163A7DB}"/>
                    </a:ext>
                  </a:extLst>
                </p:cNvPr>
                <p:cNvGrpSpPr/>
                <p:nvPr/>
              </p:nvGrpSpPr>
              <p:grpSpPr>
                <a:xfrm>
                  <a:off x="4644485" y="5526566"/>
                  <a:ext cx="1223258" cy="1178849"/>
                  <a:chOff x="4273848" y="5609946"/>
                  <a:chExt cx="1468335" cy="1453324"/>
                </a:xfrm>
              </p:grpSpPr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D1F461E1-C3F7-4C19-AEC8-91A2748E555B}"/>
                      </a:ext>
                    </a:extLst>
                  </p:cNvPr>
                  <p:cNvSpPr/>
                  <p:nvPr/>
                </p:nvSpPr>
                <p:spPr>
                  <a:xfrm>
                    <a:off x="4273848" y="5609946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</p:txBody>
              </p:sp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D4A77B54-57AC-4DB0-81A2-D3EF4125AA58}"/>
                      </a:ext>
                    </a:extLst>
                  </p:cNvPr>
                  <p:cNvSpPr/>
                  <p:nvPr/>
                </p:nvSpPr>
                <p:spPr>
                  <a:xfrm>
                    <a:off x="4346620" y="569640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</p:txBody>
              </p: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D5F8DE80-8229-4AA8-9C5A-1AA6FAB964FE}"/>
                      </a:ext>
                    </a:extLst>
                  </p:cNvPr>
                  <p:cNvSpPr/>
                  <p:nvPr/>
                </p:nvSpPr>
                <p:spPr>
                  <a:xfrm>
                    <a:off x="4419393" y="5775371"/>
                    <a:ext cx="1322790" cy="1287899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2400" b="1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rPr>
                      <a:t>Pod n</a:t>
                    </a:r>
                    <a:endParaRPr lang="ko-KR" altLang="en-US" sz="2400" b="1" dirty="0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endParaRPr>
                  </a:p>
                </p:txBody>
              </p:sp>
            </p:grp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31323AC9-4A8C-4027-828D-0996F9E99965}"/>
                    </a:ext>
                  </a:extLst>
                </p:cNvPr>
                <p:cNvSpPr/>
                <p:nvPr/>
              </p:nvSpPr>
              <p:spPr>
                <a:xfrm>
                  <a:off x="6467000" y="5638914"/>
                  <a:ext cx="1108721" cy="1044666"/>
                </a:xfrm>
                <a:prstGeom prst="rect">
                  <a:avLst/>
                </a:prstGeom>
                <a:noFill/>
                <a:ln w="38100"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>
                      <a:solidFill>
                        <a:schemeClr val="tx1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Pod 0</a:t>
                  </a:r>
                  <a:endParaRPr lang="ko-KR" altLang="en-US" sz="2400" b="1" dirty="0">
                    <a:solidFill>
                      <a:schemeClr val="tx1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B60B32F-C329-41E9-A98B-051AF7C54070}"/>
                  </a:ext>
                </a:extLst>
              </p:cNvPr>
              <p:cNvSpPr txBox="1"/>
              <p:nvPr/>
            </p:nvSpPr>
            <p:spPr>
              <a:xfrm>
                <a:off x="6000057" y="5369200"/>
                <a:ext cx="295117" cy="852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/>
                <a:endParaRPr lang="en-US" altLang="ko-KR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/>
                <a:endParaRPr lang="en-US" altLang="ko-KR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/>
                <a:r>
                  <a:rPr lang="en-US" altLang="ko-KR" b="1">
                    <a:latin typeface="바탕" panose="02030600000101010101" pitchFamily="18" charset="-127"/>
                    <a:ea typeface="바탕" panose="02030600000101010101" pitchFamily="18" charset="-127"/>
                  </a:rPr>
                  <a:t>or</a:t>
                </a:r>
                <a:endParaRPr lang="ko-KR" altLang="en-US" b="1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6862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ChangeAspect="1"/>
          </p:cNvGrpSpPr>
          <p:nvPr/>
        </p:nvGrpSpPr>
        <p:grpSpPr>
          <a:xfrm>
            <a:off x="659696" y="2400300"/>
            <a:ext cx="8287006" cy="6984035"/>
            <a:chOff x="2242776" y="3201072"/>
            <a:chExt cx="6703925" cy="5649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0412" y="744914"/>
              <a:ext cx="13407850" cy="1129972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2776" y="3201072"/>
              <a:ext cx="6703925" cy="56498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>
            <a:grpSpLocks noChangeAspect="1"/>
          </p:cNvGrpSpPr>
          <p:nvPr/>
        </p:nvGrpSpPr>
        <p:grpSpPr>
          <a:xfrm>
            <a:off x="9529553" y="2400300"/>
            <a:ext cx="8287006" cy="6984035"/>
            <a:chOff x="9339013" y="3201072"/>
            <a:chExt cx="6703925" cy="56498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5825" y="744914"/>
              <a:ext cx="13407850" cy="1129972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9013" y="3201072"/>
              <a:ext cx="6703925" cy="564986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0" y="1102716"/>
            <a:ext cx="1828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12EFFC91-F5FD-4BB6-B992-89E0EA93586F}"/>
              </a:ext>
            </a:extLst>
          </p:cNvPr>
          <p:cNvSpPr txBox="1"/>
          <p:nvPr/>
        </p:nvSpPr>
        <p:spPr>
          <a:xfrm>
            <a:off x="676922" y="2532102"/>
            <a:ext cx="82697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old" pitchFamily="34" charset="0"/>
              </a:rPr>
              <a:t>Scaled-Object </a:t>
            </a:r>
            <a:r>
              <a:rPr lang="en-US" altLang="ko-KR" sz="32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old" pitchFamily="34" charset="0"/>
              </a:rPr>
              <a:t>정의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BF82521C-94C8-4416-973F-82880DFA1A3E}"/>
              </a:ext>
            </a:extLst>
          </p:cNvPr>
          <p:cNvSpPr txBox="1"/>
          <p:nvPr/>
        </p:nvSpPr>
        <p:spPr>
          <a:xfrm>
            <a:off x="9356239" y="2532102"/>
            <a:ext cx="82697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Scaler – RabbitMQ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8EE3934-9A0A-4879-93DE-56D52022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89" y="3467099"/>
            <a:ext cx="7976311" cy="534859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DD8111F-AFE5-452B-9F05-EB2148008DA2}"/>
              </a:ext>
            </a:extLst>
          </p:cNvPr>
          <p:cNvGrpSpPr/>
          <p:nvPr/>
        </p:nvGrpSpPr>
        <p:grpSpPr>
          <a:xfrm>
            <a:off x="9511205" y="6524953"/>
            <a:ext cx="8253419" cy="2869235"/>
            <a:chOff x="9563140" y="6515100"/>
            <a:chExt cx="8253419" cy="286923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37C34CD-2BED-47F5-84FA-1D8F6671E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999" b="-1"/>
            <a:stretch/>
          </p:blipFill>
          <p:spPr>
            <a:xfrm>
              <a:off x="9563140" y="6515100"/>
              <a:ext cx="8253419" cy="2869235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168D9C2-52E9-48F7-B02A-9E5D05472946}"/>
                </a:ext>
              </a:extLst>
            </p:cNvPr>
            <p:cNvSpPr/>
            <p:nvPr/>
          </p:nvSpPr>
          <p:spPr>
            <a:xfrm>
              <a:off x="13144434" y="7945440"/>
              <a:ext cx="1255795" cy="3814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1D5C3C-DDB4-45A1-BA57-F2076BAB493E}"/>
              </a:ext>
            </a:extLst>
          </p:cNvPr>
          <p:cNvGrpSpPr/>
          <p:nvPr/>
        </p:nvGrpSpPr>
        <p:grpSpPr>
          <a:xfrm>
            <a:off x="10155793" y="3027887"/>
            <a:ext cx="7104230" cy="3497066"/>
            <a:chOff x="10085799" y="2753539"/>
            <a:chExt cx="7104230" cy="349706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CC669AB-C2BE-4E48-9D68-85037297C148}"/>
                </a:ext>
              </a:extLst>
            </p:cNvPr>
            <p:cNvGrpSpPr/>
            <p:nvPr/>
          </p:nvGrpSpPr>
          <p:grpSpPr>
            <a:xfrm>
              <a:off x="10085799" y="3136584"/>
              <a:ext cx="7104230" cy="3114021"/>
              <a:chOff x="1963787" y="2211223"/>
              <a:chExt cx="8415125" cy="3688630"/>
            </a:xfrm>
          </p:grpSpPr>
          <p:pic>
            <p:nvPicPr>
              <p:cNvPr id="18" name="Picture 2" descr="번역)마이크로서비스 - RabbitMQ를 사용하는 이유">
                <a:extLst>
                  <a:ext uri="{FF2B5EF4-FFF2-40B4-BE49-F238E27FC236}">
                    <a16:creationId xmlns:a16="http://schemas.microsoft.com/office/drawing/2014/main" id="{11B10B5C-EBC1-43F6-A06F-B864D7FC19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3787" y="2211223"/>
                <a:ext cx="8415125" cy="3688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9869E51-C26C-441B-A7E6-A5F34545AC3A}"/>
                  </a:ext>
                </a:extLst>
              </p:cNvPr>
              <p:cNvSpPr/>
              <p:nvPr/>
            </p:nvSpPr>
            <p:spPr>
              <a:xfrm>
                <a:off x="2290713" y="2374806"/>
                <a:ext cx="4694549" cy="877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Picture 2" descr="RabbitMQ-icon | Brands RA - RZ">
              <a:extLst>
                <a:ext uri="{FF2B5EF4-FFF2-40B4-BE49-F238E27FC236}">
                  <a16:creationId xmlns:a16="http://schemas.microsoft.com/office/drawing/2014/main" id="{3C353CDA-D3DC-4299-9BCA-F830E775F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5943" y="2753539"/>
              <a:ext cx="2332348" cy="233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103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8800" y="-797298"/>
            <a:ext cx="16574012" cy="1396807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29029" y="800100"/>
            <a:ext cx="1828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Prometheus, Grafana</a:t>
            </a:r>
            <a:endParaRPr lang="en-US" altLang="ko-KR" sz="5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 descr="텍스트, 모니터, 검은색이(가) 표시된 사진&#10;&#10;자동 생성된 설명">
            <a:extLst>
              <a:ext uri="{FF2B5EF4-FFF2-40B4-BE49-F238E27FC236}">
                <a16:creationId xmlns:a16="http://schemas.microsoft.com/office/drawing/2014/main" id="{57B2F9A4-BB3E-4CA0-B5A7-790976806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66" y="1943100"/>
            <a:ext cx="13076560" cy="7925899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F140021-FDD9-4865-A779-CB12BFFB76DD}"/>
              </a:ext>
            </a:extLst>
          </p:cNvPr>
          <p:cNvCxnSpPr>
            <a:cxnSpLocks/>
          </p:cNvCxnSpPr>
          <p:nvPr/>
        </p:nvCxnSpPr>
        <p:spPr>
          <a:xfrm flipV="1">
            <a:off x="7133282" y="5551668"/>
            <a:ext cx="0" cy="8822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2E83112-7E1D-440A-9D99-86E0F2D3FDB2}"/>
              </a:ext>
            </a:extLst>
          </p:cNvPr>
          <p:cNvSpPr txBox="1"/>
          <p:nvPr/>
        </p:nvSpPr>
        <p:spPr>
          <a:xfrm>
            <a:off x="6600737" y="3174681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Web UI</a:t>
            </a:r>
          </a:p>
        </p:txBody>
      </p: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E04032D8-B106-41C7-B0CC-0DA641DF00AF}"/>
              </a:ext>
            </a:extLst>
          </p:cNvPr>
          <p:cNvGrpSpPr/>
          <p:nvPr/>
        </p:nvGrpSpPr>
        <p:grpSpPr>
          <a:xfrm>
            <a:off x="381000" y="3210436"/>
            <a:ext cx="4110606" cy="5868550"/>
            <a:chOff x="304800" y="3019831"/>
            <a:chExt cx="4110606" cy="58685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D2CA2C6-CEED-4048-A897-B2346FDD6C68}"/>
                </a:ext>
              </a:extLst>
            </p:cNvPr>
            <p:cNvGrpSpPr/>
            <p:nvPr/>
          </p:nvGrpSpPr>
          <p:grpSpPr>
            <a:xfrm>
              <a:off x="304800" y="3019831"/>
              <a:ext cx="4110606" cy="2014822"/>
              <a:chOff x="1761688" y="1243209"/>
              <a:chExt cx="4110606" cy="2014822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E92601BC-E1DE-4B21-B676-4246C8056160}"/>
                  </a:ext>
                </a:extLst>
              </p:cNvPr>
              <p:cNvGrpSpPr/>
              <p:nvPr/>
            </p:nvGrpSpPr>
            <p:grpSpPr>
              <a:xfrm>
                <a:off x="1761688" y="1243209"/>
                <a:ext cx="4110606" cy="2014820"/>
                <a:chOff x="1761688" y="1243209"/>
                <a:chExt cx="4110606" cy="2014820"/>
              </a:xfrm>
            </p:grpSpPr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C44BBB74-EF53-42B4-99CA-A9697A6533A2}"/>
                    </a:ext>
                  </a:extLst>
                </p:cNvPr>
                <p:cNvSpPr/>
                <p:nvPr/>
              </p:nvSpPr>
              <p:spPr>
                <a:xfrm>
                  <a:off x="1761688" y="1664336"/>
                  <a:ext cx="4110606" cy="1593693"/>
                </a:xfrm>
                <a:prstGeom prst="roundRect">
                  <a:avLst>
                    <a:gd name="adj" fmla="val 9896"/>
                  </a:avLst>
                </a:prstGeom>
                <a:noFill/>
                <a:ln w="28575">
                  <a:solidFill>
                    <a:srgbClr val="326CE5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8" name="Picture 2" descr="쿠버네티스 - 위키백과, 우리 모두의 백과사전">
                  <a:extLst>
                    <a:ext uri="{FF2B5EF4-FFF2-40B4-BE49-F238E27FC236}">
                      <a16:creationId xmlns:a16="http://schemas.microsoft.com/office/drawing/2014/main" id="{E49670B9-7D78-4A0A-8ADE-C222FB3D81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37888" y="1243209"/>
                  <a:ext cx="539956" cy="5241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1" name="육각형 40">
                <a:extLst>
                  <a:ext uri="{FF2B5EF4-FFF2-40B4-BE49-F238E27FC236}">
                    <a16:creationId xmlns:a16="http://schemas.microsoft.com/office/drawing/2014/main" id="{6F423209-8B68-44C0-91A0-F725E0FFC048}"/>
                  </a:ext>
                </a:extLst>
              </p:cNvPr>
              <p:cNvSpPr/>
              <p:nvPr/>
            </p:nvSpPr>
            <p:spPr>
              <a:xfrm>
                <a:off x="192107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육각형 41">
                <a:extLst>
                  <a:ext uri="{FF2B5EF4-FFF2-40B4-BE49-F238E27FC236}">
                    <a16:creationId xmlns:a16="http://schemas.microsoft.com/office/drawing/2014/main" id="{0DD53494-4179-405D-A004-0807FD558858}"/>
                  </a:ext>
                </a:extLst>
              </p:cNvPr>
              <p:cNvSpPr/>
              <p:nvPr/>
            </p:nvSpPr>
            <p:spPr>
              <a:xfrm>
                <a:off x="329636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육각형 42">
                <a:extLst>
                  <a:ext uri="{FF2B5EF4-FFF2-40B4-BE49-F238E27FC236}">
                    <a16:creationId xmlns:a16="http://schemas.microsoft.com/office/drawing/2014/main" id="{39C8C82D-035B-4D77-B3EE-C620D2AE8E00}"/>
                  </a:ext>
                </a:extLst>
              </p:cNvPr>
              <p:cNvSpPr/>
              <p:nvPr/>
            </p:nvSpPr>
            <p:spPr>
              <a:xfrm>
                <a:off x="4671659" y="1837189"/>
                <a:ext cx="1041242" cy="897622"/>
              </a:xfrm>
              <a:prstGeom prst="hexagon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A530D01-7457-4BB2-8733-37ABB24652F8}"/>
                  </a:ext>
                </a:extLst>
              </p:cNvPr>
              <p:cNvSpPr txBox="1"/>
              <p:nvPr/>
            </p:nvSpPr>
            <p:spPr>
              <a:xfrm>
                <a:off x="1908513" y="2732585"/>
                <a:ext cx="1079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Master</a:t>
                </a:r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296FDD-C4AB-462F-89DE-257D77B22B03}"/>
                  </a:ext>
                </a:extLst>
              </p:cNvPr>
              <p:cNvSpPr txBox="1"/>
              <p:nvPr/>
            </p:nvSpPr>
            <p:spPr>
              <a:xfrm>
                <a:off x="3357570" y="2734811"/>
                <a:ext cx="9188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Worker</a:t>
                </a:r>
              </a:p>
              <a:p>
                <a:pPr algn="ctr"/>
                <a:r>
                  <a:rPr lang="en-US" altLang="ko-KR" sz="14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Node</a:t>
                </a:r>
                <a:endPara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B490AD3-77C0-41B6-B65A-FFE6A1AC4F9D}"/>
                  </a:ext>
                </a:extLst>
              </p:cNvPr>
              <p:cNvSpPr txBox="1"/>
              <p:nvPr/>
            </p:nvSpPr>
            <p:spPr>
              <a:xfrm>
                <a:off x="4732860" y="2734811"/>
                <a:ext cx="9188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Worker</a:t>
                </a:r>
              </a:p>
              <a:p>
                <a:pPr algn="ctr"/>
                <a:r>
                  <a:rPr lang="en-US" altLang="ko-KR" sz="14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Node</a:t>
                </a:r>
                <a:endPara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55541C2-F720-45F5-82D8-52447B714F1A}"/>
                </a:ext>
              </a:extLst>
            </p:cNvPr>
            <p:cNvGrpSpPr/>
            <p:nvPr/>
          </p:nvGrpSpPr>
          <p:grpSpPr>
            <a:xfrm>
              <a:off x="1582655" y="5399530"/>
              <a:ext cx="1545072" cy="1545072"/>
              <a:chOff x="3659328" y="5811769"/>
              <a:chExt cx="1545072" cy="154507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6310ABE-EC1E-41ED-848A-DEAA26CD00D3}"/>
                  </a:ext>
                </a:extLst>
              </p:cNvPr>
              <p:cNvSpPr/>
              <p:nvPr/>
            </p:nvSpPr>
            <p:spPr>
              <a:xfrm>
                <a:off x="3659328" y="5811769"/>
                <a:ext cx="1545072" cy="15450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2061F8E-BA75-4F3E-B29D-BBAB620C6DA6}"/>
                  </a:ext>
                </a:extLst>
              </p:cNvPr>
              <p:cNvGrpSpPr/>
              <p:nvPr/>
            </p:nvGrpSpPr>
            <p:grpSpPr>
              <a:xfrm>
                <a:off x="3676096" y="6098586"/>
                <a:ext cx="1479829" cy="1185040"/>
                <a:chOff x="5408125" y="4514911"/>
                <a:chExt cx="1479829" cy="1185040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5D0AE1C-F44A-485A-9014-8268091CE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8805" y="4514911"/>
                  <a:ext cx="834565" cy="837838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7AE2600-0D38-4982-B778-B4CA84AB7DD6}"/>
                    </a:ext>
                  </a:extLst>
                </p:cNvPr>
                <p:cNvSpPr txBox="1"/>
                <p:nvPr/>
              </p:nvSpPr>
              <p:spPr>
                <a:xfrm>
                  <a:off x="5408125" y="5299841"/>
                  <a:ext cx="14798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i="0" dirty="0">
                      <a:solidFill>
                        <a:srgbClr val="5F6368"/>
                      </a:solidFill>
                      <a:effectLst/>
                      <a:latin typeface="Apple SD Gothic Neo"/>
                    </a:rPr>
                    <a:t>Prometheus</a:t>
                  </a:r>
                  <a:endParaRPr lang="ko-KR" altLang="en-US" sz="2000" dirty="0"/>
                </a:p>
              </p:txBody>
            </p:sp>
          </p:grpSp>
        </p:grpSp>
        <p:cxnSp>
          <p:nvCxnSpPr>
            <p:cNvPr id="24" name="연결선: 구부러짐 23">
              <a:extLst>
                <a:ext uri="{FF2B5EF4-FFF2-40B4-BE49-F238E27FC236}">
                  <a16:creationId xmlns:a16="http://schemas.microsoft.com/office/drawing/2014/main" id="{0FDA2109-BB76-4244-9451-ED1274021939}"/>
                </a:ext>
              </a:extLst>
            </p:cNvPr>
            <p:cNvCxnSpPr>
              <a:cxnSpLocks/>
              <a:stCxn id="44" idx="2"/>
              <a:endCxn id="38" idx="0"/>
            </p:cNvCxnSpPr>
            <p:nvPr/>
          </p:nvCxnSpPr>
          <p:spPr>
            <a:xfrm rot="16200000" flipH="1">
              <a:off x="1260387" y="4609348"/>
              <a:ext cx="807808" cy="1346190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9FEA1DF3-1B21-4AE9-8BE7-49EB71EA6F71}"/>
                </a:ext>
              </a:extLst>
            </p:cNvPr>
            <p:cNvCxnSpPr>
              <a:cxnSpLocks/>
              <a:stCxn id="46" idx="2"/>
              <a:endCxn id="57" idx="0"/>
            </p:cNvCxnSpPr>
            <p:nvPr/>
          </p:nvCxnSpPr>
          <p:spPr>
            <a:xfrm rot="5400000">
              <a:off x="2862854" y="4526990"/>
              <a:ext cx="364877" cy="1380202"/>
            </a:xfrm>
            <a:prstGeom prst="curvedConnector3">
              <a:avLst>
                <a:gd name="adj1" fmla="val 5439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C0A59D5-7AB3-436C-BFD6-080325A5AA88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2355192" y="5034653"/>
              <a:ext cx="4911" cy="2612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123395-185B-4CCA-98EC-A5433CD2FDA8}"/>
                </a:ext>
              </a:extLst>
            </p:cNvPr>
            <p:cNvSpPr txBox="1"/>
            <p:nvPr/>
          </p:nvSpPr>
          <p:spPr>
            <a:xfrm rot="21355115">
              <a:off x="2751381" y="5193827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metrics</a:t>
              </a:r>
              <a:endParaRPr lang="ko-KR" altLang="en-US" sz="1400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107AA20-29FA-4A8F-9688-01B3BDB93D27}"/>
                </a:ext>
              </a:extLst>
            </p:cNvPr>
            <p:cNvGrpSpPr/>
            <p:nvPr/>
          </p:nvGrpSpPr>
          <p:grpSpPr>
            <a:xfrm>
              <a:off x="1715727" y="7322875"/>
              <a:ext cx="1164996" cy="1565506"/>
              <a:chOff x="7300166" y="4346130"/>
              <a:chExt cx="1209952" cy="1714733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8D94F13-BF71-47A1-B509-BD369D04F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166" y="4346130"/>
                <a:ext cx="1209952" cy="1258349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0B3CB9-E25A-40F4-81CA-FF3C58CFEE08}"/>
                  </a:ext>
                </a:extLst>
              </p:cNvPr>
              <p:cNvSpPr txBox="1"/>
              <p:nvPr/>
            </p:nvSpPr>
            <p:spPr>
              <a:xfrm>
                <a:off x="7442476" y="5622614"/>
                <a:ext cx="1067642" cy="438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5F6368"/>
                    </a:solidFill>
                    <a:latin typeface="Apple SD Gothic Neo"/>
                  </a:rPr>
                  <a:t>Grafana</a:t>
                </a:r>
                <a:endParaRPr lang="ko-KR" altLang="en-US" sz="2000" dirty="0"/>
              </a:p>
            </p:txBody>
          </p:sp>
        </p:grp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6520DD5-F8AC-4D92-B351-57B684EAD154}"/>
                </a:ext>
              </a:extLst>
            </p:cNvPr>
            <p:cNvCxnSpPr>
              <a:cxnSpLocks/>
            </p:cNvCxnSpPr>
            <p:nvPr/>
          </p:nvCxnSpPr>
          <p:spPr>
            <a:xfrm>
              <a:off x="2351803" y="6838350"/>
              <a:ext cx="3387" cy="4005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bject 32">
              <a:extLst>
                <a:ext uri="{FF2B5EF4-FFF2-40B4-BE49-F238E27FC236}">
                  <a16:creationId xmlns:a16="http://schemas.microsoft.com/office/drawing/2014/main" id="{ED835CC4-8F0D-4734-A85E-9E23D7DE1543}"/>
                </a:ext>
              </a:extLst>
            </p:cNvPr>
            <p:cNvSpPr txBox="1"/>
            <p:nvPr/>
          </p:nvSpPr>
          <p:spPr>
            <a:xfrm>
              <a:off x="855308" y="3019831"/>
              <a:ext cx="3339505" cy="4732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Kubernetes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968" name="직선 연결선 967">
            <a:extLst>
              <a:ext uri="{FF2B5EF4-FFF2-40B4-BE49-F238E27FC236}">
                <a16:creationId xmlns:a16="http://schemas.microsoft.com/office/drawing/2014/main" id="{D0459F67-41FB-40C1-99BB-6900A0815422}"/>
              </a:ext>
            </a:extLst>
          </p:cNvPr>
          <p:cNvCxnSpPr>
            <a:cxnSpLocks/>
          </p:cNvCxnSpPr>
          <p:nvPr/>
        </p:nvCxnSpPr>
        <p:spPr>
          <a:xfrm flipV="1">
            <a:off x="2895723" y="4335338"/>
            <a:ext cx="2050392" cy="3178143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1BD62F8-BFBA-4694-8187-78DE69059D21}"/>
              </a:ext>
            </a:extLst>
          </p:cNvPr>
          <p:cNvCxnSpPr>
            <a:cxnSpLocks/>
          </p:cNvCxnSpPr>
          <p:nvPr/>
        </p:nvCxnSpPr>
        <p:spPr>
          <a:xfrm>
            <a:off x="2995404" y="8624749"/>
            <a:ext cx="1912230" cy="859441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8E50BA5-AC0D-4768-A692-D4B8538878A2}"/>
              </a:ext>
            </a:extLst>
          </p:cNvPr>
          <p:cNvSpPr txBox="1"/>
          <p:nvPr/>
        </p:nvSpPr>
        <p:spPr>
          <a:xfrm rot="692639">
            <a:off x="1081960" y="5365977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metrics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5492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>
            <a:grpSpLocks noChangeAspect="1"/>
          </p:cNvGrpSpPr>
          <p:nvPr/>
        </p:nvGrpSpPr>
        <p:grpSpPr>
          <a:xfrm>
            <a:off x="9174446" y="2502865"/>
            <a:ext cx="8287006" cy="6984035"/>
            <a:chOff x="9339013" y="3201072"/>
            <a:chExt cx="6703925" cy="56498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5825" y="744914"/>
              <a:ext cx="13407850" cy="1129972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9013" y="3201072"/>
              <a:ext cx="6703925" cy="5649863"/>
            </a:xfrm>
            <a:prstGeom prst="rect">
              <a:avLst/>
            </a:prstGeom>
          </p:spPr>
        </p:pic>
      </p:grpSp>
      <p:grpSp>
        <p:nvGrpSpPr>
          <p:cNvPr id="1001" name="그룹 1001"/>
          <p:cNvGrpSpPr>
            <a:grpSpLocks noChangeAspect="1"/>
          </p:cNvGrpSpPr>
          <p:nvPr/>
        </p:nvGrpSpPr>
        <p:grpSpPr>
          <a:xfrm>
            <a:off x="564040" y="2510168"/>
            <a:ext cx="8287006" cy="6984035"/>
            <a:chOff x="2242776" y="3201072"/>
            <a:chExt cx="6703925" cy="5649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0412" y="744914"/>
              <a:ext cx="13407850" cy="1129972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2776" y="3201072"/>
              <a:ext cx="6703925" cy="564986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0" y="1102716"/>
            <a:ext cx="1828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Docker Image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12EFFC91-F5FD-4BB6-B992-89E0EA93586F}"/>
              </a:ext>
            </a:extLst>
          </p:cNvPr>
          <p:cNvSpPr txBox="1"/>
          <p:nvPr/>
        </p:nvSpPr>
        <p:spPr>
          <a:xfrm>
            <a:off x="676922" y="2532102"/>
            <a:ext cx="82697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old" pitchFamily="34" charset="0"/>
              </a:rPr>
              <a:t>Service Containers</a:t>
            </a:r>
            <a:endParaRPr lang="en-US" altLang="ko-KR" sz="3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Noto Sans CJK KR Bold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CB7510-F65D-4CA5-82B6-9DB5254CC01B}"/>
              </a:ext>
            </a:extLst>
          </p:cNvPr>
          <p:cNvSpPr/>
          <p:nvPr/>
        </p:nvSpPr>
        <p:spPr>
          <a:xfrm>
            <a:off x="1056888" y="3661033"/>
            <a:ext cx="7492622" cy="562597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컨테이너화, 도커의 장점">
            <a:extLst>
              <a:ext uri="{FF2B5EF4-FFF2-40B4-BE49-F238E27FC236}">
                <a16:creationId xmlns:a16="http://schemas.microsoft.com/office/drawing/2014/main" id="{633BEFF5-879F-4F26-900E-8BBD35BB3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82" y="3786467"/>
            <a:ext cx="1503362" cy="134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4085359-6535-42B6-9F2A-6EE51B2ACBAD}"/>
              </a:ext>
            </a:extLst>
          </p:cNvPr>
          <p:cNvGrpSpPr/>
          <p:nvPr/>
        </p:nvGrpSpPr>
        <p:grpSpPr>
          <a:xfrm>
            <a:off x="2895600" y="3924300"/>
            <a:ext cx="5368296" cy="5111335"/>
            <a:chOff x="2895600" y="3390900"/>
            <a:chExt cx="5368296" cy="511133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BF466A4-258D-46D7-93CA-117455CC9E44}"/>
                </a:ext>
              </a:extLst>
            </p:cNvPr>
            <p:cNvSpPr/>
            <p:nvPr/>
          </p:nvSpPr>
          <p:spPr>
            <a:xfrm>
              <a:off x="2895600" y="3390900"/>
              <a:ext cx="5345550" cy="16002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bject 32">
              <a:extLst>
                <a:ext uri="{FF2B5EF4-FFF2-40B4-BE49-F238E27FC236}">
                  <a16:creationId xmlns:a16="http://schemas.microsoft.com/office/drawing/2014/main" id="{88C146D5-D6DA-435A-9120-4E74503EA656}"/>
                </a:ext>
              </a:extLst>
            </p:cNvPr>
            <p:cNvSpPr txBox="1"/>
            <p:nvPr/>
          </p:nvSpPr>
          <p:spPr>
            <a:xfrm>
              <a:off x="3063372" y="3390900"/>
              <a:ext cx="4709028" cy="4732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Inference  </a:t>
              </a:r>
              <a:r>
                <a:rPr lang="en-US" altLang="ko-KR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Container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AA6F876-A9FE-494C-B730-EC2799BADAED}"/>
                </a:ext>
              </a:extLst>
            </p:cNvPr>
            <p:cNvSpPr/>
            <p:nvPr/>
          </p:nvSpPr>
          <p:spPr>
            <a:xfrm>
              <a:off x="2918346" y="5143500"/>
              <a:ext cx="5345550" cy="1600200"/>
            </a:xfrm>
            <a:prstGeom prst="round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bject 32">
              <a:extLst>
                <a:ext uri="{FF2B5EF4-FFF2-40B4-BE49-F238E27FC236}">
                  <a16:creationId xmlns:a16="http://schemas.microsoft.com/office/drawing/2014/main" id="{0A816AD7-3497-4560-93C6-1EBE2E7AFFAF}"/>
                </a:ext>
              </a:extLst>
            </p:cNvPr>
            <p:cNvSpPr txBox="1"/>
            <p:nvPr/>
          </p:nvSpPr>
          <p:spPr>
            <a:xfrm>
              <a:off x="3086118" y="5127494"/>
              <a:ext cx="3844007" cy="4732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Image Captioning Container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3B30261-82E2-4602-9A59-1C2F84443544}"/>
                </a:ext>
              </a:extLst>
            </p:cNvPr>
            <p:cNvSpPr/>
            <p:nvPr/>
          </p:nvSpPr>
          <p:spPr>
            <a:xfrm>
              <a:off x="2918346" y="6902035"/>
              <a:ext cx="5345550" cy="1600200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bject 32">
              <a:extLst>
                <a:ext uri="{FF2B5EF4-FFF2-40B4-BE49-F238E27FC236}">
                  <a16:creationId xmlns:a16="http://schemas.microsoft.com/office/drawing/2014/main" id="{8BE011DD-7119-47B2-9BAB-88C4044751E5}"/>
                </a:ext>
              </a:extLst>
            </p:cNvPr>
            <p:cNvSpPr txBox="1"/>
            <p:nvPr/>
          </p:nvSpPr>
          <p:spPr>
            <a:xfrm>
              <a:off x="3086118" y="6880094"/>
              <a:ext cx="3844007" cy="4732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Tweet Upload Container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1028" name="Picture 4" descr="YOLO: Real-Time Object Detection">
            <a:extLst>
              <a:ext uri="{FF2B5EF4-FFF2-40B4-BE49-F238E27FC236}">
                <a16:creationId xmlns:a16="http://schemas.microsoft.com/office/drawing/2014/main" id="{5F5D70F2-A2F6-4AEF-A2AF-D551EFED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41" y="4244169"/>
            <a:ext cx="1262062" cy="6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6077F10-D4D3-4108-B8E2-142C0CE3E809}"/>
              </a:ext>
            </a:extLst>
          </p:cNvPr>
          <p:cNvSpPr/>
          <p:nvPr/>
        </p:nvSpPr>
        <p:spPr>
          <a:xfrm>
            <a:off x="2947705" y="5143500"/>
            <a:ext cx="5281895" cy="3081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404040"/>
                </a:solidFill>
              </a:rPr>
              <a:t>Nvidia-docker  (CUDA)</a:t>
            </a:r>
            <a:endParaRPr lang="ko-KR" altLang="en-US" sz="1400" b="1">
              <a:solidFill>
                <a:srgbClr val="404040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825216F-5E36-419D-ABE4-07754A0F4EC3}"/>
              </a:ext>
            </a:extLst>
          </p:cNvPr>
          <p:cNvSpPr/>
          <p:nvPr/>
        </p:nvSpPr>
        <p:spPr>
          <a:xfrm>
            <a:off x="2947705" y="6892703"/>
            <a:ext cx="5281895" cy="30819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rgbClr val="404040"/>
                </a:solidFill>
              </a:rPr>
              <a:t>Nvidia-docker  (CUDA)</a:t>
            </a:r>
            <a:endParaRPr lang="ko-KR" altLang="en-US" sz="1400" b="1">
              <a:solidFill>
                <a:srgbClr val="404040"/>
              </a:solidFill>
            </a:endParaRPr>
          </a:p>
        </p:txBody>
      </p:sp>
      <p:pic>
        <p:nvPicPr>
          <p:cNvPr id="1030" name="Picture 6" descr="GitHub - pjreddie/darknet: Convolutional Neural Networks">
            <a:extLst>
              <a:ext uri="{FF2B5EF4-FFF2-40B4-BE49-F238E27FC236}">
                <a16:creationId xmlns:a16="http://schemas.microsoft.com/office/drawing/2014/main" id="{FBC88713-E176-4515-93EB-5822AA73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41" y="4107477"/>
            <a:ext cx="945515" cy="9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45586140-4E0F-4D7C-A770-85C47EFE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580" y="5919653"/>
            <a:ext cx="3200400" cy="10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cOS Catalina에서 OpenCV4 설치하기 (python3)">
            <a:extLst>
              <a:ext uri="{FF2B5EF4-FFF2-40B4-BE49-F238E27FC236}">
                <a16:creationId xmlns:a16="http://schemas.microsoft.com/office/drawing/2014/main" id="{B9B853B2-A005-4982-BBAD-E8FCA97D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25" y="5797911"/>
            <a:ext cx="1240178" cy="109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witter: Social media API - Spiralking">
            <a:extLst>
              <a:ext uri="{FF2B5EF4-FFF2-40B4-BE49-F238E27FC236}">
                <a16:creationId xmlns:a16="http://schemas.microsoft.com/office/drawing/2014/main" id="{D671ABFB-B417-4D1B-8102-086315329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5889" y1="69565" x2="25889" y2="69565"/>
                        <a14:foregroundMark x1="30222" y1="73551" x2="30222" y2="73551"/>
                        <a14:foregroundMark x1="38889" y1="72826" x2="38889" y2="72826"/>
                        <a14:foregroundMark x1="38778" y1="68297" x2="38778" y2="68297"/>
                        <a14:foregroundMark x1="41000" y1="71920" x2="41000" y2="71920"/>
                        <a14:foregroundMark x1="46000" y1="71196" x2="46000" y2="71196"/>
                        <a14:foregroundMark x1="49667" y1="73551" x2="49667" y2="73551"/>
                        <a14:foregroundMark x1="55222" y1="73551" x2="55222" y2="73551"/>
                        <a14:foregroundMark x1="63222" y1="71014" x2="63222" y2="71014"/>
                        <a14:foregroundMark x1="69111" y1="71014" x2="69111" y2="71014"/>
                        <a14:foregroundMark x1="75444" y1="71739" x2="75444" y2="71739"/>
                        <a14:backgroundMark x1="50778" y1="73551" x2="50778" y2="73551"/>
                        <a14:backgroundMark x1="64556" y1="74457" x2="64556" y2="744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780" y="7872978"/>
            <a:ext cx="1989760" cy="122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855B6F-7CE6-4A68-ACFC-6A30094C0F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4642" y="8045035"/>
            <a:ext cx="952002" cy="858991"/>
          </a:xfrm>
          <a:prstGeom prst="rect">
            <a:avLst/>
          </a:prstGeom>
        </p:spPr>
      </p:pic>
      <p:pic>
        <p:nvPicPr>
          <p:cNvPr id="1038" name="Picture 14" descr="Selenium - 설치 및 실행">
            <a:extLst>
              <a:ext uri="{FF2B5EF4-FFF2-40B4-BE49-F238E27FC236}">
                <a16:creationId xmlns:a16="http://schemas.microsoft.com/office/drawing/2014/main" id="{EE7EEF8B-1ECF-4B87-9A95-3AEA21F72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41" b="89941" l="9057" r="89888">
                        <a14:foregroundMark x1="9181" y1="48639" x2="9181" y2="48639"/>
                        <a14:foregroundMark x1="9801" y1="49704" x2="9057" y2="56805"/>
                        <a14:foregroundMark x1="22022" y1="57870" x2="22022" y2="57870"/>
                        <a14:foregroundMark x1="36352" y1="42130" x2="36352" y2="42130"/>
                        <a14:foregroundMark x1="43052" y1="53964" x2="43052" y2="53964"/>
                        <a14:foregroundMark x1="50496" y1="49586" x2="50496" y2="49586"/>
                        <a14:foregroundMark x1="53536" y1="53373" x2="53536" y2="53373"/>
                        <a14:foregroundMark x1="61538" y1="49586" x2="61538" y2="49586"/>
                        <a14:foregroundMark x1="70223" y1="48402" x2="70223" y2="48402"/>
                        <a14:foregroundMark x1="70347" y1="42604" x2="70347" y2="42604"/>
                        <a14:foregroundMark x1="73697" y1="48757" x2="73697" y2="48757"/>
                        <a14:foregroundMark x1="82630" y1="48284" x2="82630" y2="48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318" y="7828111"/>
            <a:ext cx="2466337" cy="12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D2B7A70-CED2-4C69-8447-7ACBF12BE3E9}"/>
              </a:ext>
            </a:extLst>
          </p:cNvPr>
          <p:cNvGrpSpPr/>
          <p:nvPr/>
        </p:nvGrpSpPr>
        <p:grpSpPr>
          <a:xfrm>
            <a:off x="9356239" y="1825164"/>
            <a:ext cx="8269780" cy="1413336"/>
            <a:chOff x="9356239" y="1825164"/>
            <a:chExt cx="8269780" cy="1413336"/>
          </a:xfrm>
        </p:grpSpPr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BF82521C-94C8-4416-973F-82880DFA1A3E}"/>
                </a:ext>
              </a:extLst>
            </p:cNvPr>
            <p:cNvSpPr txBox="1"/>
            <p:nvPr/>
          </p:nvSpPr>
          <p:spPr>
            <a:xfrm>
              <a:off x="9356239" y="2532102"/>
              <a:ext cx="826978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20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AMP (              /               /        )</a:t>
              </a:r>
              <a:endParaRPr lang="en-US" altLang="ko-KR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42" name="Picture 6" descr="Apache Logo">
              <a:extLst>
                <a:ext uri="{FF2B5EF4-FFF2-40B4-BE49-F238E27FC236}">
                  <a16:creationId xmlns:a16="http://schemas.microsoft.com/office/drawing/2014/main" id="{A3C3B13C-47AC-477F-8A93-C121A9E7C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696" b="90000" l="1000" r="97111">
                          <a14:foregroundMark x1="7778" y1="41739" x2="5111" y2="60435"/>
                          <a14:foregroundMark x1="11444" y1="53696" x2="13889" y2="43043"/>
                          <a14:foregroundMark x1="19444" y1="8696" x2="19444" y2="8696"/>
                          <a14:foregroundMark x1="3111" y1="65435" x2="3111" y2="65435"/>
                          <a14:foregroundMark x1="6444" y1="67826" x2="6444" y2="67826"/>
                          <a14:foregroundMark x1="5667" y1="69565" x2="6444" y2="64130"/>
                          <a14:foregroundMark x1="7111" y1="66304" x2="9444" y2="65217"/>
                          <a14:foregroundMark x1="4058" y1="63892" x2="3333" y2="67391"/>
                          <a14:foregroundMark x1="5000" y1="59348" x2="4113" y2="63627"/>
                          <a14:foregroundMark x1="6444" y1="64130" x2="5444" y2="71304"/>
                          <a14:foregroundMark x1="2722" y1="77992" x2="1444" y2="83261"/>
                          <a14:foregroundMark x1="4133" y1="72174" x2="4028" y2="72606"/>
                          <a14:foregroundMark x1="5556" y1="66304" x2="4133" y2="72174"/>
                          <a14:foregroundMark x1="2988" y1="72174" x2="5444" y2="55652"/>
                          <a14:foregroundMark x1="26333" y1="51522" x2="26333" y2="51522"/>
                          <a14:foregroundMark x1="39000" y1="49783" x2="39000" y2="49783"/>
                          <a14:foregroundMark x1="50889" y1="51087" x2="50889" y2="51087"/>
                          <a14:foregroundMark x1="61556" y1="51087" x2="61556" y2="51087"/>
                          <a14:foregroundMark x1="77667" y1="46522" x2="77667" y2="46522"/>
                          <a14:foregroundMark x1="91000" y1="45435" x2="91000" y2="45435"/>
                          <a14:foregroundMark x1="91333" y1="42826" x2="91333" y2="42826"/>
                          <a14:foregroundMark x1="91333" y1="41304" x2="91000" y2="34783"/>
                          <a14:foregroundMark x1="91333" y1="34130" x2="93222" y2="33478"/>
                          <a14:foregroundMark x1="95111" y1="46739" x2="97111" y2="46739"/>
                          <a14:foregroundMark x1="7333" y1="65217" x2="6333" y2="70217"/>
                          <a14:foregroundMark x1="76889" y1="46957" x2="76222" y2="45217"/>
                          <a14:foregroundMark x1="6444" y1="55217" x2="3667" y2="65435"/>
                          <a14:foregroundMark x1="2831" y1="70256" x2="2740" y2="71065"/>
                          <a14:foregroundMark x1="3508" y1="64242" x2="2903" y2="69620"/>
                          <a14:foregroundMark x1="3763" y1="62009" x2="4111" y2="58913"/>
                          <a14:foregroundMark x1="2889" y1="69783" x2="3512" y2="64237"/>
                          <a14:foregroundMark x1="2889" y1="65435" x2="2719" y2="65043"/>
                          <a14:foregroundMark x1="4667" y1="63478" x2="4333" y2="61739"/>
                          <a14:foregroundMark x1="7222" y1="63261" x2="8778" y2="67391"/>
                          <a14:foregroundMark x1="8222" y1="65217" x2="11222" y2="63478"/>
                          <a14:foregroundMark x1="11444" y1="61087" x2="9111" y2="66739"/>
                          <a14:foregroundMark x1="9000" y1="67174" x2="7889" y2="68043"/>
                          <a14:backgroundMark x1="1556" y1="65435" x2="556" y2="61522"/>
                          <a14:backgroundMark x1="1222" y1="62391" x2="1222" y2="62391"/>
                          <a14:backgroundMark x1="1889" y1="62826" x2="1889" y2="62826"/>
                          <a14:backgroundMark x1="1444" y1="61522" x2="1444" y2="61522"/>
                          <a14:backgroundMark x1="1444" y1="61522" x2="1667" y2="63696"/>
                          <a14:backgroundMark x1="1889" y1="63913" x2="2333" y2="65435"/>
                          <a14:backgroundMark x1="1889" y1="63696" x2="1000" y2="60652"/>
                          <a14:backgroundMark x1="1556" y1="74783" x2="1111" y2="84130"/>
                          <a14:backgroundMark x1="1889" y1="73261" x2="2222" y2="72826"/>
                          <a14:backgroundMark x1="2556" y1="72174" x2="2556" y2="72174"/>
                          <a14:backgroundMark x1="2667" y1="71957" x2="2667" y2="71957"/>
                          <a14:backgroundMark x1="2111" y1="73043" x2="2111" y2="75652"/>
                          <a14:backgroundMark x1="2889" y1="71957" x2="2556" y2="74130"/>
                          <a14:backgroundMark x1="2889" y1="71522" x2="2444" y2="71522"/>
                          <a14:backgroundMark x1="3444" y1="73043" x2="3333" y2="78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4800" y="2400300"/>
              <a:ext cx="1583149" cy="78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PHP, PHP png | PNGEgg">
              <a:extLst>
                <a:ext uri="{FF2B5EF4-FFF2-40B4-BE49-F238E27FC236}">
                  <a16:creationId xmlns:a16="http://schemas.microsoft.com/office/drawing/2014/main" id="{48C36F0F-2F0F-4F1C-9B92-7F05400B7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4524" l="9778" r="90667">
                          <a14:foregroundMark x1="47333" y1="11905" x2="50333" y2="10952"/>
                          <a14:foregroundMark x1="9778" y1="47619" x2="9778" y2="47619"/>
                          <a14:foregroundMark x1="49111" y1="94524" x2="51444" y2="93571"/>
                          <a14:foregroundMark x1="90667" y1="48333" x2="90667" y2="48333"/>
                          <a14:foregroundMark x1="86556" y1="46190" x2="27333" y2="35476"/>
                          <a14:foregroundMark x1="27333" y1="35476" x2="27556" y2="62143"/>
                          <a14:foregroundMark x1="27556" y1="62143" x2="60444" y2="65714"/>
                          <a14:foregroundMark x1="60444" y1="65714" x2="65111" y2="64524"/>
                          <a14:foregroundMark x1="85111" y1="61667" x2="52000" y2="79048"/>
                          <a14:foregroundMark x1="50889" y1="79048" x2="28000" y2="70714"/>
                          <a14:foregroundMark x1="41333" y1="77619" x2="14333" y2="50952"/>
                          <a14:foregroundMark x1="16667" y1="50476" x2="25667" y2="19762"/>
                          <a14:foregroundMark x1="26222" y1="19286" x2="56000" y2="10476"/>
                          <a14:foregroundMark x1="54778" y1="14048" x2="32333" y2="31905"/>
                          <a14:foregroundMark x1="60778" y1="19762" x2="80111" y2="39048"/>
                          <a14:foregroundMark x1="54333" y1="21905" x2="57556" y2="31667"/>
                          <a14:foregroundMark x1="57556" y1="31667" x2="68889" y2="48095"/>
                          <a14:foregroundMark x1="59667" y1="20000" x2="73444" y2="34762"/>
                          <a14:foregroundMark x1="65111" y1="15000" x2="84222" y2="32857"/>
                          <a14:foregroundMark x1="83444" y1="65952" x2="75444" y2="83095"/>
                          <a14:foregroundMark x1="34333" y1="45476" x2="33556" y2="36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19898" y="2534669"/>
              <a:ext cx="1059110" cy="47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MySQL 이모저모">
              <a:extLst>
                <a:ext uri="{FF2B5EF4-FFF2-40B4-BE49-F238E27FC236}">
                  <a16:creationId xmlns:a16="http://schemas.microsoft.com/office/drawing/2014/main" id="{975195DD-359A-413C-940D-5D99CE425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0225" y="1825164"/>
              <a:ext cx="2120004" cy="1413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AAE3BC-7FCC-49CF-B76C-4E8593FFCA9F}"/>
              </a:ext>
            </a:extLst>
          </p:cNvPr>
          <p:cNvGrpSpPr/>
          <p:nvPr/>
        </p:nvGrpSpPr>
        <p:grpSpPr>
          <a:xfrm>
            <a:off x="9531990" y="8025078"/>
            <a:ext cx="7667874" cy="787775"/>
            <a:chOff x="9657192" y="8290872"/>
            <a:chExt cx="7667874" cy="787775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C758720-4A16-4D61-8B6A-4EB5CE01BEE4}"/>
                </a:ext>
              </a:extLst>
            </p:cNvPr>
            <p:cNvSpPr/>
            <p:nvPr/>
          </p:nvSpPr>
          <p:spPr>
            <a:xfrm>
              <a:off x="9657192" y="8290872"/>
              <a:ext cx="7667874" cy="787775"/>
            </a:xfrm>
            <a:prstGeom prst="roundRect">
              <a:avLst>
                <a:gd name="adj" fmla="val 9297"/>
              </a:avLst>
            </a:prstGeom>
            <a:noFill/>
            <a:ln w="28575"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4" name="Picture 20" descr="Cloud Application Development - Cloud Programming | Cloud Foundry">
              <a:extLst>
                <a:ext uri="{FF2B5EF4-FFF2-40B4-BE49-F238E27FC236}">
                  <a16:creationId xmlns:a16="http://schemas.microsoft.com/office/drawing/2014/main" id="{CF420FC8-A2AA-42E8-8CA0-B08DCF7E3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5722" y="8412495"/>
              <a:ext cx="4726870" cy="646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47124B-ADA4-4219-8618-5E46071FEBC5}"/>
              </a:ext>
            </a:extLst>
          </p:cNvPr>
          <p:cNvGrpSpPr/>
          <p:nvPr/>
        </p:nvGrpSpPr>
        <p:grpSpPr>
          <a:xfrm>
            <a:off x="9523951" y="3640767"/>
            <a:ext cx="7667874" cy="4220671"/>
            <a:chOff x="9681725" y="3758477"/>
            <a:chExt cx="7667874" cy="4220671"/>
          </a:xfrm>
        </p:grpSpPr>
        <p:pic>
          <p:nvPicPr>
            <p:cNvPr id="15" name="그림 2" descr="그림 2">
              <a:extLst>
                <a:ext uri="{FF2B5EF4-FFF2-40B4-BE49-F238E27FC236}">
                  <a16:creationId xmlns:a16="http://schemas.microsoft.com/office/drawing/2014/main" id="{5D8E9A9B-024F-4F2E-B8E6-ED8DEF46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15785" y="3786467"/>
              <a:ext cx="7615833" cy="419268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4482F43-5C8F-4C05-91B3-BE1EE372663C}"/>
                </a:ext>
              </a:extLst>
            </p:cNvPr>
            <p:cNvSpPr/>
            <p:nvPr/>
          </p:nvSpPr>
          <p:spPr>
            <a:xfrm>
              <a:off x="9681725" y="3758477"/>
              <a:ext cx="7667874" cy="4192681"/>
            </a:xfrm>
            <a:prstGeom prst="roundRect">
              <a:avLst>
                <a:gd name="adj" fmla="val 4204"/>
              </a:avLst>
            </a:prstGeom>
            <a:noFill/>
            <a:ln w="28575"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39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>
            <a:grpSpLocks noChangeAspect="1"/>
          </p:cNvGrpSpPr>
          <p:nvPr/>
        </p:nvGrpSpPr>
        <p:grpSpPr>
          <a:xfrm>
            <a:off x="1029692" y="-612509"/>
            <a:ext cx="21173373" cy="13968070"/>
            <a:chOff x="2635088" y="744914"/>
            <a:chExt cx="17128587" cy="112997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5825" y="744914"/>
              <a:ext cx="13407850" cy="1129972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5088" y="3201072"/>
              <a:ext cx="13407850" cy="564986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0" y="1102716"/>
            <a:ext cx="1828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Docker Image</a:t>
            </a:r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BF82521C-94C8-4416-973F-82880DFA1A3E}"/>
              </a:ext>
            </a:extLst>
          </p:cNvPr>
          <p:cNvSpPr txBox="1"/>
          <p:nvPr/>
        </p:nvSpPr>
        <p:spPr>
          <a:xfrm>
            <a:off x="5009110" y="2518789"/>
            <a:ext cx="82697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Darknet </a:t>
            </a:r>
            <a:r>
              <a:rPr lang="en-US" altLang="ko-KR" sz="32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Framework Yolov4</a:t>
            </a:r>
            <a:endParaRPr lang="en-US" altLang="ko-KR" sz="3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Picture 2" descr="Running NVIDIA Docker in the GPU-Accelerated Data Center – Welcome to  Collabnix">
            <a:extLst>
              <a:ext uri="{FF2B5EF4-FFF2-40B4-BE49-F238E27FC236}">
                <a16:creationId xmlns:a16="http://schemas.microsoft.com/office/drawing/2014/main" id="{FA7F0984-A061-4F88-832F-628B3EAB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250" y="3467948"/>
            <a:ext cx="5943469" cy="55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873032-3363-4416-BAE4-0527024FB727}"/>
              </a:ext>
            </a:extLst>
          </p:cNvPr>
          <p:cNvGrpSpPr/>
          <p:nvPr/>
        </p:nvGrpSpPr>
        <p:grpSpPr>
          <a:xfrm>
            <a:off x="9082371" y="3523228"/>
            <a:ext cx="7371018" cy="3500460"/>
            <a:chOff x="4899345" y="809089"/>
            <a:chExt cx="3777817" cy="1718873"/>
          </a:xfrm>
        </p:grpSpPr>
        <p:pic>
          <p:nvPicPr>
            <p:cNvPr id="26" name="Picture 6" descr="GitHub - pjreddie/darknet: Convolutional Neural Networks">
              <a:extLst>
                <a:ext uri="{FF2B5EF4-FFF2-40B4-BE49-F238E27FC236}">
                  <a16:creationId xmlns:a16="http://schemas.microsoft.com/office/drawing/2014/main" id="{2FFCF70D-23C9-46D2-B181-1A9DAD8CA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6504" y="900016"/>
              <a:ext cx="735435" cy="73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YOLO: Real-Time Object Detection">
              <a:extLst>
                <a:ext uri="{FF2B5EF4-FFF2-40B4-BE49-F238E27FC236}">
                  <a16:creationId xmlns:a16="http://schemas.microsoft.com/office/drawing/2014/main" id="{832E1BCE-6121-4991-BC2F-9A046654D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385" y="1149568"/>
              <a:ext cx="825777" cy="4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3D064DAA-42B3-4931-8C65-05FB1658A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2818" y="1677228"/>
              <a:ext cx="570869" cy="703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634D61E-78FF-47B1-894E-D1455A1E927D}"/>
                </a:ext>
              </a:extLst>
            </p:cNvPr>
            <p:cNvSpPr/>
            <p:nvPr/>
          </p:nvSpPr>
          <p:spPr>
            <a:xfrm>
              <a:off x="5500855" y="809089"/>
              <a:ext cx="3176307" cy="1718873"/>
            </a:xfrm>
            <a:prstGeom prst="roundRect">
              <a:avLst>
                <a:gd name="adj" fmla="val 7624"/>
              </a:avLst>
            </a:prstGeom>
            <a:noFill/>
            <a:ln>
              <a:solidFill>
                <a:srgbClr val="4A1C63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3" name="Picture 12" descr="Container 시리즈] 00. Container/ Docker란 뭔가요?">
              <a:extLst>
                <a:ext uri="{FF2B5EF4-FFF2-40B4-BE49-F238E27FC236}">
                  <a16:creationId xmlns:a16="http://schemas.microsoft.com/office/drawing/2014/main" id="{B1377C2C-B00C-428A-9767-E6BFE85DA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9345" y="906005"/>
              <a:ext cx="1138496" cy="136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6863DDA-8AAF-4531-B592-077BA9B0F8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752" b="27405"/>
          <a:stretch/>
        </p:blipFill>
        <p:spPr>
          <a:xfrm>
            <a:off x="10152475" y="7855305"/>
            <a:ext cx="6479532" cy="1368955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1BA22A5A-978F-4A1A-9CD8-93C6A387780A}"/>
              </a:ext>
            </a:extLst>
          </p:cNvPr>
          <p:cNvSpPr/>
          <p:nvPr/>
        </p:nvSpPr>
        <p:spPr>
          <a:xfrm>
            <a:off x="13231060" y="7377106"/>
            <a:ext cx="247263" cy="268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528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9013" y="2400300"/>
            <a:ext cx="8287006" cy="698403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5169" y="1029469"/>
            <a:ext cx="18288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Darknet Framework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74B142-C5D7-43A5-908F-C7905B01E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212" y="2389968"/>
            <a:ext cx="6562725" cy="6562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FEC613-0E72-4737-971C-A4A344EEF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413" y="2406813"/>
            <a:ext cx="7677150" cy="497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84833-A0DD-4094-8D83-8785194D12DC}"/>
              </a:ext>
            </a:extLst>
          </p:cNvPr>
          <p:cNvSpPr txBox="1"/>
          <p:nvPr/>
        </p:nvSpPr>
        <p:spPr>
          <a:xfrm>
            <a:off x="9144000" y="7653010"/>
            <a:ext cx="915949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 </a:t>
            </a:r>
            <a:r>
              <a:rPr lang="en-US" altLang="ko-KR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 </a:t>
            </a:r>
            <a:r>
              <a:rPr lang="en-US" altLang="ko-KR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class (</a:t>
            </a: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교통사고</a:t>
            </a:r>
            <a:r>
              <a:rPr lang="en-US" altLang="ko-KR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화재</a:t>
            </a:r>
            <a:r>
              <a:rPr lang="en-US" altLang="ko-KR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</a:t>
            </a:r>
            <a:r>
              <a:rPr lang="en-US" altLang="ko-KR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칼</a:t>
            </a:r>
            <a:r>
              <a:rPr lang="en-US" altLang="ko-KR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en-US" altLang="ko-KR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5000</a:t>
            </a: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여장의 </a:t>
            </a:r>
            <a:r>
              <a:rPr lang="en-US" altLang="ko-KR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Training Dataset </a:t>
            </a: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5A7D59"/>
              </a:buClr>
              <a:buFont typeface="Arial" panose="020B0604020202020204" pitchFamily="34" charset="0"/>
              <a:buChar char="•"/>
            </a:pP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 </a:t>
            </a:r>
            <a:r>
              <a:rPr lang="en-US" altLang="ko-KR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시간의 </a:t>
            </a:r>
            <a:r>
              <a:rPr lang="en-US" altLang="ko-KR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training </a:t>
            </a: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 </a:t>
            </a:r>
            <a:r>
              <a:rPr lang="en-US" altLang="ko-KR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weight </a:t>
            </a:r>
            <a:r>
              <a:rPr lang="ko-KR" altLang="en-US" sz="1800" b="0" i="0" u="none" strike="noStrike">
                <a:solidFill>
                  <a:srgbClr val="59595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</a:t>
            </a:r>
            <a:endParaRPr lang="ko-KR" altLang="en-US" sz="1800" b="0" i="0" u="none" strike="noStrike" dirty="0">
              <a:solidFill>
                <a:srgbClr val="595959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06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88491" y="-398880"/>
            <a:ext cx="30864981" cy="13912177"/>
            <a:chOff x="-4657305" y="599806"/>
            <a:chExt cx="27600324" cy="11321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57305" y="599806"/>
              <a:ext cx="27600324" cy="113214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686" y="2884244"/>
              <a:ext cx="14518340" cy="5955340"/>
            </a:xfrm>
            <a:prstGeom prst="rect">
              <a:avLst/>
            </a:prstGeom>
          </p:spPr>
        </p:pic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E9C6A4A9-332F-41FC-A21C-D96D758F30C1}"/>
              </a:ext>
            </a:extLst>
          </p:cNvPr>
          <p:cNvSpPr txBox="1"/>
          <p:nvPr/>
        </p:nvSpPr>
        <p:spPr>
          <a:xfrm>
            <a:off x="0" y="796892"/>
            <a:ext cx="18287999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흐름도</a:t>
            </a:r>
            <a:endParaRPr lang="en-US" altLang="ko-KR" sz="48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Object 35">
            <a:extLst>
              <a:ext uri="{FF2B5EF4-FFF2-40B4-BE49-F238E27FC236}">
                <a16:creationId xmlns:a16="http://schemas.microsoft.com/office/drawing/2014/main" id="{01369AC4-1F5F-413A-8AB4-569BEB45FBA7}"/>
              </a:ext>
            </a:extLst>
          </p:cNvPr>
          <p:cNvSpPr txBox="1"/>
          <p:nvPr/>
        </p:nvSpPr>
        <p:spPr>
          <a:xfrm>
            <a:off x="0" y="1753969"/>
            <a:ext cx="182880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엣지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클라우드를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활용한 연쇄적인 컴퓨팅 워크플로우를 통해 자원 활용성 극대화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E5BF1A6F-7003-4AD8-8B4D-EB67FFACF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82" y="2408303"/>
            <a:ext cx="10568231" cy="729296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4775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1001">
            <a:extLst>
              <a:ext uri="{FF2B5EF4-FFF2-40B4-BE49-F238E27FC236}">
                <a16:creationId xmlns:a16="http://schemas.microsoft.com/office/drawing/2014/main" id="{241799D7-0211-42FE-9902-E349575EDFE5}"/>
              </a:ext>
            </a:extLst>
          </p:cNvPr>
          <p:cNvGrpSpPr/>
          <p:nvPr/>
        </p:nvGrpSpPr>
        <p:grpSpPr>
          <a:xfrm>
            <a:off x="-7848600" y="-3695701"/>
            <a:ext cx="34061400" cy="19050001"/>
            <a:chOff x="-4657305" y="599806"/>
            <a:chExt cx="27600324" cy="11321495"/>
          </a:xfrm>
        </p:grpSpPr>
        <p:pic>
          <p:nvPicPr>
            <p:cNvPr id="76" name="Object 2">
              <a:extLst>
                <a:ext uri="{FF2B5EF4-FFF2-40B4-BE49-F238E27FC236}">
                  <a16:creationId xmlns:a16="http://schemas.microsoft.com/office/drawing/2014/main" id="{B02519F4-4E67-4337-A521-ABEF6004A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57305" y="599806"/>
              <a:ext cx="27600324" cy="11321495"/>
            </a:xfrm>
            <a:prstGeom prst="rect">
              <a:avLst/>
            </a:prstGeom>
          </p:spPr>
        </p:pic>
        <p:pic>
          <p:nvPicPr>
            <p:cNvPr id="77" name="Object 3">
              <a:extLst>
                <a:ext uri="{FF2B5EF4-FFF2-40B4-BE49-F238E27FC236}">
                  <a16:creationId xmlns:a16="http://schemas.microsoft.com/office/drawing/2014/main" id="{80E0357F-31B8-485E-92B9-961B9CBD0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686" y="2884244"/>
              <a:ext cx="14518340" cy="595534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58E07B-FB2D-4CF2-A29D-2B768E30543B}"/>
              </a:ext>
            </a:extLst>
          </p:cNvPr>
          <p:cNvGrpSpPr/>
          <p:nvPr/>
        </p:nvGrpSpPr>
        <p:grpSpPr>
          <a:xfrm>
            <a:off x="7268447" y="5646677"/>
            <a:ext cx="3102382" cy="3161778"/>
            <a:chOff x="1609162" y="1189530"/>
            <a:chExt cx="1931896" cy="20388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82849A9-ADF7-44E8-BCEC-D334AA50A15B}"/>
                </a:ext>
              </a:extLst>
            </p:cNvPr>
            <p:cNvSpPr/>
            <p:nvPr/>
          </p:nvSpPr>
          <p:spPr>
            <a:xfrm>
              <a:off x="1609162" y="1453529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8D416-2DC5-4D26-9E40-7DC9705EBD70}"/>
                </a:ext>
              </a:extLst>
            </p:cNvPr>
            <p:cNvSpPr txBox="1"/>
            <p:nvPr/>
          </p:nvSpPr>
          <p:spPr>
            <a:xfrm>
              <a:off x="1609162" y="1189530"/>
              <a:ext cx="1926045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대전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44CF5F-A485-4308-8F53-CDE6D54EEFEF}"/>
              </a:ext>
            </a:extLst>
          </p:cNvPr>
          <p:cNvGrpSpPr/>
          <p:nvPr/>
        </p:nvGrpSpPr>
        <p:grpSpPr>
          <a:xfrm>
            <a:off x="4009392" y="5636479"/>
            <a:ext cx="3102384" cy="3157762"/>
            <a:chOff x="1609161" y="3548792"/>
            <a:chExt cx="1931898" cy="2036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DE4414A-C9E0-4F7E-83F5-590544AEC1A4}"/>
                </a:ext>
              </a:extLst>
            </p:cNvPr>
            <p:cNvSpPr/>
            <p:nvPr/>
          </p:nvSpPr>
          <p:spPr>
            <a:xfrm>
              <a:off x="1609163" y="3810201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2F1F73-8E1E-4B46-A690-6CE50AEDC6DA}"/>
                </a:ext>
              </a:extLst>
            </p:cNvPr>
            <p:cNvSpPr txBox="1"/>
            <p:nvPr/>
          </p:nvSpPr>
          <p:spPr>
            <a:xfrm>
              <a:off x="1609161" y="3548792"/>
              <a:ext cx="1926044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879D94-F0FE-4BD8-A28A-811D99640BD6}"/>
              </a:ext>
            </a:extLst>
          </p:cNvPr>
          <p:cNvGrpSpPr/>
          <p:nvPr/>
        </p:nvGrpSpPr>
        <p:grpSpPr>
          <a:xfrm>
            <a:off x="3631916" y="1806282"/>
            <a:ext cx="10736624" cy="7209592"/>
            <a:chOff x="1374102" y="1337934"/>
            <a:chExt cx="6972040" cy="433053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96C85C-9A10-4B6C-B0B0-F6EFF56EAFC4}"/>
                </a:ext>
              </a:extLst>
            </p:cNvPr>
            <p:cNvSpPr/>
            <p:nvPr/>
          </p:nvSpPr>
          <p:spPr>
            <a:xfrm>
              <a:off x="1452282" y="1622612"/>
              <a:ext cx="6893860" cy="4045858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3C5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8FF8CC-A0FA-4796-8A9D-47181256613A}"/>
                </a:ext>
              </a:extLst>
            </p:cNvPr>
            <p:cNvSpPr txBox="1"/>
            <p:nvPr/>
          </p:nvSpPr>
          <p:spPr>
            <a:xfrm>
              <a:off x="1837731" y="1349771"/>
              <a:ext cx="2076630" cy="240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3B5EE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Kubernetes Cluster</a:t>
              </a:r>
              <a:endParaRPr lang="ko-KR" altLang="en-US" sz="2000" kern="0" dirty="0">
                <a:solidFill>
                  <a:srgbClr val="3B5EE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pic>
          <p:nvPicPr>
            <p:cNvPr id="16" name="Picture 2" descr="Kubernetes | asbubam&amp;#39;s blog on 2dal.com">
              <a:extLst>
                <a:ext uri="{FF2B5EF4-FFF2-40B4-BE49-F238E27FC236}">
                  <a16:creationId xmlns:a16="http://schemas.microsoft.com/office/drawing/2014/main" id="{B0BF4B3E-4C1E-4845-831F-57F9EB651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5" t="7157" r="22213" b="31493"/>
            <a:stretch/>
          </p:blipFill>
          <p:spPr bwMode="auto">
            <a:xfrm>
              <a:off x="1374102" y="1337934"/>
              <a:ext cx="545169" cy="42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519105-7011-46AF-B462-F521BBBB9248}"/>
              </a:ext>
            </a:extLst>
          </p:cNvPr>
          <p:cNvGrpSpPr/>
          <p:nvPr/>
        </p:nvGrpSpPr>
        <p:grpSpPr>
          <a:xfrm>
            <a:off x="10794295" y="5835493"/>
            <a:ext cx="3026122" cy="2953890"/>
            <a:chOff x="6991041" y="3375210"/>
            <a:chExt cx="1884408" cy="190475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655DB0-2FA0-4392-9C37-1BFE4C23A9C3}"/>
                </a:ext>
              </a:extLst>
            </p:cNvPr>
            <p:cNvGrpSpPr/>
            <p:nvPr/>
          </p:nvGrpSpPr>
          <p:grpSpPr>
            <a:xfrm>
              <a:off x="6991041" y="3375210"/>
              <a:ext cx="1884408" cy="1904758"/>
              <a:chOff x="4864127" y="2362643"/>
              <a:chExt cx="1884408" cy="190475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C7D4404-2279-4FD4-A141-1CE3B1B2D247}"/>
                  </a:ext>
                </a:extLst>
              </p:cNvPr>
              <p:cNvSpPr/>
              <p:nvPr/>
            </p:nvSpPr>
            <p:spPr>
              <a:xfrm>
                <a:off x="4946628" y="2673131"/>
                <a:ext cx="1801907" cy="1594270"/>
              </a:xfrm>
              <a:prstGeom prst="roundRect">
                <a:avLst>
                  <a:gd name="adj" fmla="val 3252"/>
                </a:avLst>
              </a:prstGeom>
              <a:noFill/>
              <a:ln w="28575">
                <a:solidFill>
                  <a:srgbClr val="0228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 latinLnBrk="0">
                  <a:buClr>
                    <a:srgbClr val="000000"/>
                  </a:buClr>
                </a:pPr>
                <a:endParaRPr lang="ko-KR" altLang="en-US" sz="2000" kern="0" dirty="0">
                  <a:solidFill>
                    <a:srgbClr val="0228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3FD3FC-6D00-4496-83FA-58BEE3CBC7AA}"/>
                  </a:ext>
                </a:extLst>
              </p:cNvPr>
              <p:cNvSpPr txBox="1"/>
              <p:nvPr/>
            </p:nvSpPr>
            <p:spPr>
              <a:xfrm>
                <a:off x="5222100" y="2400952"/>
                <a:ext cx="1526435" cy="258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1828800" latinLnBrk="0">
                  <a:buClr>
                    <a:srgbClr val="000000"/>
                  </a:buClr>
                </a:pP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HPC(</a:t>
                </a:r>
                <a:r>
                  <a:rPr lang="ko-KR" altLang="en-US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성남</a:t>
                </a: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)</a:t>
                </a:r>
                <a:endParaRPr lang="ko-KR" altLang="en-US" sz="2000" kern="0" dirty="0">
                  <a:solidFill>
                    <a:srgbClr val="02286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endParaRPr>
              </a:p>
            </p:txBody>
          </p:sp>
          <p:pic>
            <p:nvPicPr>
              <p:cNvPr id="22" name="Picture 2" descr="2020 ICT 기기산업 페스티벌 전시회">
                <a:extLst>
                  <a:ext uri="{FF2B5EF4-FFF2-40B4-BE49-F238E27FC236}">
                    <a16:creationId xmlns:a16="http://schemas.microsoft.com/office/drawing/2014/main" id="{F178F668-FA46-4738-8F00-C6271ED3E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20" t="36471" r="73709" b="40859"/>
              <a:stretch/>
            </p:blipFill>
            <p:spPr bwMode="auto">
              <a:xfrm>
                <a:off x="4864127" y="2362643"/>
                <a:ext cx="383409" cy="384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4CAFBBE-6EE6-4193-A0F2-8502C3A4ECC4}"/>
                </a:ext>
              </a:extLst>
            </p:cNvPr>
            <p:cNvSpPr/>
            <p:nvPr/>
          </p:nvSpPr>
          <p:spPr>
            <a:xfrm>
              <a:off x="7089663" y="4887894"/>
              <a:ext cx="1770194" cy="37509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Nvidia-docker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(CUDA)</a:t>
              </a:r>
              <a:endParaRPr lang="ko-KR" altLang="en-US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F203A-EBC3-4D9F-BFA5-845D51F8C054}"/>
              </a:ext>
            </a:extLst>
          </p:cNvPr>
          <p:cNvGrpSpPr/>
          <p:nvPr/>
        </p:nvGrpSpPr>
        <p:grpSpPr>
          <a:xfrm>
            <a:off x="3492501" y="960952"/>
            <a:ext cx="15481299" cy="8424348"/>
            <a:chOff x="1299881" y="800939"/>
            <a:chExt cx="9627779" cy="501715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CA4FB62-FAE0-484D-94FB-981024874269}"/>
                </a:ext>
              </a:extLst>
            </p:cNvPr>
            <p:cNvSpPr/>
            <p:nvPr/>
          </p:nvSpPr>
          <p:spPr>
            <a:xfrm>
              <a:off x="1299881" y="1184789"/>
              <a:ext cx="8991601" cy="4633305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22C783-22EB-4335-9032-4A3E2B51CDEB}"/>
                </a:ext>
              </a:extLst>
            </p:cNvPr>
            <p:cNvSpPr txBox="1"/>
            <p:nvPr/>
          </p:nvSpPr>
          <p:spPr>
            <a:xfrm>
              <a:off x="9201241" y="866409"/>
              <a:ext cx="1726419" cy="2566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KOREN 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망</a:t>
              </a:r>
            </a:p>
          </p:txBody>
        </p:sp>
        <p:pic>
          <p:nvPicPr>
            <p:cNvPr id="26" name="Picture 2" descr="KOREN - 2018 NET 챌린지 캠프 | Facebook">
              <a:extLst>
                <a:ext uri="{FF2B5EF4-FFF2-40B4-BE49-F238E27FC236}">
                  <a16:creationId xmlns:a16="http://schemas.microsoft.com/office/drawing/2014/main" id="{9A40AACC-D85D-47DB-B81E-182FF709A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67" b="98667" l="4889" r="99556">
                          <a14:foregroundMark x1="32000" y1="11556" x2="32000" y2="11556"/>
                          <a14:foregroundMark x1="44000" y1="9778" x2="36444" y2="20889"/>
                          <a14:foregroundMark x1="56000" y1="10222" x2="60889" y2="5778"/>
                          <a14:foregroundMark x1="52000" y1="10222" x2="49333" y2="12444"/>
                          <a14:foregroundMark x1="83556" y1="51556" x2="76000" y2="40000"/>
                          <a14:foregroundMark x1="73778" y1="62222" x2="62222" y2="51111"/>
                          <a14:foregroundMark x1="73778" y1="50222" x2="85333" y2="55111"/>
                          <a14:foregroundMark x1="85778" y1="60444" x2="85778" y2="65333"/>
                          <a14:foregroundMark x1="87111" y1="64000" x2="91111" y2="49778"/>
                          <a14:foregroundMark x1="93333" y1="41333" x2="93333" y2="41333"/>
                          <a14:foregroundMark x1="95111" y1="48889" x2="95111" y2="44444"/>
                          <a14:foregroundMark x1="83556" y1="89778" x2="70222" y2="77778"/>
                          <a14:foregroundMark x1="68444" y1="79556" x2="56444" y2="63556"/>
                          <a14:foregroundMark x1="80000" y1="92444" x2="85333" y2="95111"/>
                          <a14:foregroundMark x1="85778" y1="88889" x2="99556" y2="93778"/>
                          <a14:foregroundMark x1="92000" y1="96000" x2="93778" y2="99111"/>
                          <a14:foregroundMark x1="37333" y1="81778" x2="43111" y2="92889"/>
                          <a14:foregroundMark x1="8444" y1="64000" x2="4889" y2="42667"/>
                          <a14:foregroundMark x1="47111" y1="4000" x2="47111" y2="2667"/>
                          <a14:foregroundMark x1="58222" y1="9333" x2="66222" y2="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932" y="800939"/>
              <a:ext cx="383229" cy="38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그래픽 26" descr="보안 카메라 단색으로 채워진">
            <a:extLst>
              <a:ext uri="{FF2B5EF4-FFF2-40B4-BE49-F238E27FC236}">
                <a16:creationId xmlns:a16="http://schemas.microsoft.com/office/drawing/2014/main" id="{725B61F3-1C2F-44F0-8A17-4B5BAC467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369184" y="7146125"/>
            <a:ext cx="845568" cy="759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2410B1-ADAC-419D-A9AD-A19E6201CF75}"/>
              </a:ext>
            </a:extLst>
          </p:cNvPr>
          <p:cNvGrpSpPr/>
          <p:nvPr/>
        </p:nvGrpSpPr>
        <p:grpSpPr>
          <a:xfrm>
            <a:off x="6165700" y="2357028"/>
            <a:ext cx="6014908" cy="2650116"/>
            <a:chOff x="1609161" y="3521360"/>
            <a:chExt cx="1931898" cy="210878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3291BA7-9296-42B4-9723-D42DC5B9356E}"/>
                </a:ext>
              </a:extLst>
            </p:cNvPr>
            <p:cNvSpPr/>
            <p:nvPr/>
          </p:nvSpPr>
          <p:spPr>
            <a:xfrm>
              <a:off x="1609163" y="3855337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46A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43F18-0C47-436C-B51C-CFE12A0EFE88}"/>
                </a:ext>
              </a:extLst>
            </p:cNvPr>
            <p:cNvSpPr txBox="1"/>
            <p:nvPr/>
          </p:nvSpPr>
          <p:spPr>
            <a:xfrm>
              <a:off x="1609161" y="3521360"/>
              <a:ext cx="1726419" cy="3183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Master Node(</a:t>
              </a:r>
              <a:r>
                <a:rPr lang="ko-KR" altLang="en-US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46A8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09609C-65AC-428E-B109-4527A27C947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 rot="5400000">
            <a:off x="7049854" y="3513175"/>
            <a:ext cx="629335" cy="3617273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6056509-341C-454E-A897-A7765073DA8C}"/>
              </a:ext>
            </a:extLst>
          </p:cNvPr>
          <p:cNvCxnSpPr>
            <a:cxnSpLocks/>
            <a:stCxn id="29" idx="2"/>
            <a:endCxn id="21" idx="0"/>
          </p:cNvCxnSpPr>
          <p:nvPr/>
        </p:nvCxnSpPr>
        <p:spPr>
          <a:xfrm rot="16200000" flipH="1">
            <a:off x="10440092" y="3740208"/>
            <a:ext cx="887758" cy="3421629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99DF264-A28C-477D-8B54-974464D27A74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 rot="5400000">
            <a:off x="8674283" y="5147802"/>
            <a:ext cx="639533" cy="358217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109C56-2BA9-449C-8F26-ED199C30DEF1}"/>
              </a:ext>
            </a:extLst>
          </p:cNvPr>
          <p:cNvGrpSpPr/>
          <p:nvPr/>
        </p:nvGrpSpPr>
        <p:grpSpPr>
          <a:xfrm>
            <a:off x="14589298" y="1825989"/>
            <a:ext cx="3317702" cy="3727090"/>
            <a:chOff x="1609163" y="3511587"/>
            <a:chExt cx="2065979" cy="285218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38E3E30-7B2E-4CC9-A21E-F5F258ADEB2C}"/>
                </a:ext>
              </a:extLst>
            </p:cNvPr>
            <p:cNvSpPr/>
            <p:nvPr/>
          </p:nvSpPr>
          <p:spPr>
            <a:xfrm>
              <a:off x="1609163" y="3855336"/>
              <a:ext cx="1931896" cy="2508438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F8A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F89B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25E89D-B8EF-4F73-AA46-4981C4FEB0CD}"/>
                </a:ext>
              </a:extLst>
            </p:cNvPr>
            <p:cNvSpPr txBox="1"/>
            <p:nvPr/>
          </p:nvSpPr>
          <p:spPr>
            <a:xfrm>
              <a:off x="1948724" y="3511587"/>
              <a:ext cx="1726418" cy="306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F8AB4C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PaaS-TA</a:t>
              </a:r>
              <a:endParaRPr lang="ko-KR" altLang="en-US" sz="2000" kern="0" dirty="0">
                <a:solidFill>
                  <a:srgbClr val="F8AB4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pic>
        <p:nvPicPr>
          <p:cNvPr id="37" name="Picture 6" descr="Apache Logo">
            <a:extLst>
              <a:ext uri="{FF2B5EF4-FFF2-40B4-BE49-F238E27FC236}">
                <a16:creationId xmlns:a16="http://schemas.microsoft.com/office/drawing/2014/main" id="{506B58D6-4495-40C9-B48A-657B6071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96" b="90000" l="1000" r="97111">
                        <a14:foregroundMark x1="7778" y1="41739" x2="5111" y2="60435"/>
                        <a14:foregroundMark x1="11444" y1="53696" x2="13889" y2="43043"/>
                        <a14:foregroundMark x1="19444" y1="8696" x2="19444" y2="8696"/>
                        <a14:foregroundMark x1="3111" y1="65435" x2="3111" y2="65435"/>
                        <a14:foregroundMark x1="6444" y1="67826" x2="6444" y2="67826"/>
                        <a14:foregroundMark x1="5667" y1="69565" x2="6444" y2="64130"/>
                        <a14:foregroundMark x1="7111" y1="66304" x2="9444" y2="65217"/>
                        <a14:foregroundMark x1="4058" y1="63892" x2="3333" y2="67391"/>
                        <a14:foregroundMark x1="5000" y1="59348" x2="4113" y2="63627"/>
                        <a14:foregroundMark x1="6444" y1="64130" x2="5444" y2="71304"/>
                        <a14:foregroundMark x1="2722" y1="77992" x2="1444" y2="83261"/>
                        <a14:foregroundMark x1="4133" y1="72174" x2="4028" y2="72606"/>
                        <a14:foregroundMark x1="5556" y1="66304" x2="4133" y2="72174"/>
                        <a14:foregroundMark x1="2988" y1="72174" x2="5444" y2="55652"/>
                        <a14:foregroundMark x1="26333" y1="51522" x2="26333" y2="51522"/>
                        <a14:foregroundMark x1="39000" y1="49783" x2="39000" y2="49783"/>
                        <a14:foregroundMark x1="50889" y1="51087" x2="50889" y2="51087"/>
                        <a14:foregroundMark x1="61556" y1="51087" x2="61556" y2="51087"/>
                        <a14:foregroundMark x1="77667" y1="46522" x2="77667" y2="46522"/>
                        <a14:foregroundMark x1="91000" y1="45435" x2="91000" y2="45435"/>
                        <a14:foregroundMark x1="91333" y1="42826" x2="91333" y2="42826"/>
                        <a14:foregroundMark x1="91333" y1="41304" x2="91000" y2="34783"/>
                        <a14:foregroundMark x1="91333" y1="34130" x2="93222" y2="33478"/>
                        <a14:foregroundMark x1="95111" y1="46739" x2="97111" y2="46739"/>
                        <a14:foregroundMark x1="7333" y1="65217" x2="6333" y2="70217"/>
                        <a14:foregroundMark x1="76889" y1="46957" x2="76222" y2="45217"/>
                        <a14:foregroundMark x1="6444" y1="55217" x2="3667" y2="65435"/>
                        <a14:foregroundMark x1="2831" y1="70256" x2="2740" y2="71065"/>
                        <a14:foregroundMark x1="3508" y1="64242" x2="2903" y2="69620"/>
                        <a14:foregroundMark x1="3763" y1="62009" x2="4111" y2="58913"/>
                        <a14:foregroundMark x1="2889" y1="69783" x2="3512" y2="64237"/>
                        <a14:foregroundMark x1="2889" y1="65435" x2="2719" y2="65043"/>
                        <a14:foregroundMark x1="4667" y1="63478" x2="4333" y2="61739"/>
                        <a14:foregroundMark x1="7222" y1="63261" x2="8778" y2="67391"/>
                        <a14:foregroundMark x1="8222" y1="65217" x2="11222" y2="63478"/>
                        <a14:foregroundMark x1="11444" y1="61087" x2="9111" y2="66739"/>
                        <a14:foregroundMark x1="9000" y1="67174" x2="7889" y2="68043"/>
                        <a14:backgroundMark x1="1556" y1="65435" x2="556" y2="61522"/>
                        <a14:backgroundMark x1="1222" y1="62391" x2="1222" y2="62391"/>
                        <a14:backgroundMark x1="1889" y1="62826" x2="1889" y2="62826"/>
                        <a14:backgroundMark x1="1444" y1="61522" x2="1444" y2="61522"/>
                        <a14:backgroundMark x1="1444" y1="61522" x2="1667" y2="63696"/>
                        <a14:backgroundMark x1="1889" y1="63913" x2="2333" y2="65435"/>
                        <a14:backgroundMark x1="1889" y1="63696" x2="1000" y2="60652"/>
                        <a14:backgroundMark x1="1556" y1="74783" x2="1111" y2="84130"/>
                        <a14:backgroundMark x1="1889" y1="73261" x2="2222" y2="72826"/>
                        <a14:backgroundMark x1="2556" y1="72174" x2="2556" y2="72174"/>
                        <a14:backgroundMark x1="2667" y1="71957" x2="2667" y2="71957"/>
                        <a14:backgroundMark x1="2111" y1="73043" x2="2111" y2="75652"/>
                        <a14:backgroundMark x1="2889" y1="71957" x2="2556" y2="74130"/>
                        <a14:backgroundMark x1="2889" y1="71522" x2="2444" y2="71522"/>
                        <a14:backgroundMark x1="3444" y1="73043" x2="3333" y2="7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726" y="3057900"/>
            <a:ext cx="1373440" cy="67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HP, PHP png | PNGEgg">
            <a:extLst>
              <a:ext uri="{FF2B5EF4-FFF2-40B4-BE49-F238E27FC236}">
                <a16:creationId xmlns:a16="http://schemas.microsoft.com/office/drawing/2014/main" id="{EB3C4ACD-18E2-468A-9DC4-4498EC4C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4524" l="9778" r="90667">
                        <a14:foregroundMark x1="47333" y1="11905" x2="50333" y2="10952"/>
                        <a14:foregroundMark x1="9778" y1="47619" x2="9778" y2="47619"/>
                        <a14:foregroundMark x1="49111" y1="94524" x2="51444" y2="93571"/>
                        <a14:foregroundMark x1="90667" y1="48333" x2="90667" y2="48333"/>
                        <a14:foregroundMark x1="86556" y1="46190" x2="27333" y2="35476"/>
                        <a14:foregroundMark x1="27333" y1="35476" x2="27556" y2="62143"/>
                        <a14:foregroundMark x1="27556" y1="62143" x2="60444" y2="65714"/>
                        <a14:foregroundMark x1="60444" y1="65714" x2="65111" y2="64524"/>
                        <a14:foregroundMark x1="85111" y1="61667" x2="52000" y2="79048"/>
                        <a14:foregroundMark x1="50889" y1="79048" x2="28000" y2="70714"/>
                        <a14:foregroundMark x1="41333" y1="77619" x2="14333" y2="50952"/>
                        <a14:foregroundMark x1="16667" y1="50476" x2="25667" y2="19762"/>
                        <a14:foregroundMark x1="26222" y1="19286" x2="56000" y2="10476"/>
                        <a14:foregroundMark x1="54778" y1="14048" x2="32333" y2="31905"/>
                        <a14:foregroundMark x1="60778" y1="19762" x2="80111" y2="39048"/>
                        <a14:foregroundMark x1="54333" y1="21905" x2="57556" y2="31667"/>
                        <a14:foregroundMark x1="57556" y1="31667" x2="68889" y2="48095"/>
                        <a14:foregroundMark x1="59667" y1="20000" x2="73444" y2="34762"/>
                        <a14:foregroundMark x1="65111" y1="15000" x2="84222" y2="32857"/>
                        <a14:foregroundMark x1="83444" y1="65952" x2="75444" y2="83095"/>
                        <a14:foregroundMark x1="34333" y1="45476" x2="33556" y2="3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891" y="2666138"/>
            <a:ext cx="1059110" cy="4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D0F1610-8997-4B91-B023-7FF7CC88401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434" y="2643670"/>
            <a:ext cx="871868" cy="84196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669B7C1-A31F-4C5D-961E-B5A32B8A4518}"/>
              </a:ext>
            </a:extLst>
          </p:cNvPr>
          <p:cNvGrpSpPr/>
          <p:nvPr/>
        </p:nvGrpSpPr>
        <p:grpSpPr>
          <a:xfrm>
            <a:off x="16595139" y="4146355"/>
            <a:ext cx="871866" cy="1120425"/>
            <a:chOff x="10488161" y="2592493"/>
            <a:chExt cx="542924" cy="722485"/>
          </a:xfrm>
        </p:grpSpPr>
        <p:pic>
          <p:nvPicPr>
            <p:cNvPr id="41" name="그래픽 40" descr="데이터베이스 윤곽선">
              <a:extLst>
                <a:ext uri="{FF2B5EF4-FFF2-40B4-BE49-F238E27FC236}">
                  <a16:creationId xmlns:a16="http://schemas.microsoft.com/office/drawing/2014/main" id="{8EB485C8-E12F-46A4-B4FB-1356C35E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488161" y="2592493"/>
              <a:ext cx="542924" cy="5429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9D23D2-7A7C-48A7-9002-50E8AAE8FA30}"/>
                </a:ext>
              </a:extLst>
            </p:cNvPr>
            <p:cNvSpPr txBox="1"/>
            <p:nvPr/>
          </p:nvSpPr>
          <p:spPr>
            <a:xfrm>
              <a:off x="10524929" y="3056975"/>
              <a:ext cx="500738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DB</a:t>
              </a:r>
              <a:endParaRPr lang="ko-KR" altLang="en-US" sz="2000" kern="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2BFEFD-B9FD-4C21-BF41-74DB58CEC64B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7022366" y="3600455"/>
            <a:ext cx="8716" cy="54591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D794BF-EDB7-4AB2-9D17-B28F33AD5CD5}"/>
              </a:ext>
            </a:extLst>
          </p:cNvPr>
          <p:cNvCxnSpPr>
            <a:cxnSpLocks/>
          </p:cNvCxnSpPr>
          <p:nvPr/>
        </p:nvCxnSpPr>
        <p:spPr>
          <a:xfrm>
            <a:off x="16058918" y="3064652"/>
            <a:ext cx="527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949635-D028-46E4-A0E4-CA8F4977FC5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29" y="3072502"/>
            <a:ext cx="635166" cy="557716"/>
          </a:xfrm>
          <a:prstGeom prst="rect">
            <a:avLst/>
          </a:prstGeom>
        </p:spPr>
      </p:pic>
      <p:pic>
        <p:nvPicPr>
          <p:cNvPr id="46" name="Picture 4" descr="KEDA | Kubernetes Event-driven Autoscaling">
            <a:extLst>
              <a:ext uri="{FF2B5EF4-FFF2-40B4-BE49-F238E27FC236}">
                <a16:creationId xmlns:a16="http://schemas.microsoft.com/office/drawing/2014/main" id="{2A069608-77AB-4E62-AC49-0BD89244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9294" y="2921737"/>
            <a:ext cx="1040912" cy="10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E2FCAFC-1AF4-4CA5-863E-6D4EC23AA4E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67" y="3079477"/>
            <a:ext cx="635166" cy="549390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FD96D50-FA72-470C-8E77-C56426D6FF56}"/>
              </a:ext>
            </a:extLst>
          </p:cNvPr>
          <p:cNvSpPr/>
          <p:nvPr/>
        </p:nvSpPr>
        <p:spPr>
          <a:xfrm>
            <a:off x="6334063" y="2937480"/>
            <a:ext cx="1741938" cy="819496"/>
          </a:xfrm>
          <a:prstGeom prst="roundRect">
            <a:avLst/>
          </a:prstGeom>
          <a:noFill/>
          <a:ln>
            <a:solidFill>
              <a:srgbClr val="F264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latinLnBrk="0">
              <a:buClr>
                <a:srgbClr val="000000"/>
              </a:buClr>
            </a:pPr>
            <a:endParaRPr lang="ko-KR" altLang="en-US" sz="2000" kern="0">
              <a:solidFill>
                <a:srgbClr val="F2642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36EF07-8EA6-4546-965D-2D5D5D34F199}"/>
              </a:ext>
            </a:extLst>
          </p:cNvPr>
          <p:cNvSpPr txBox="1"/>
          <p:nvPr/>
        </p:nvSpPr>
        <p:spPr>
          <a:xfrm>
            <a:off x="6385112" y="370260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latinLnBrk="0">
              <a:buClr>
                <a:srgbClr val="000000"/>
              </a:buClr>
            </a:pPr>
            <a:r>
              <a:rPr lang="en-US" altLang="ko-KR" kern="0" dirty="0">
                <a:solidFill>
                  <a:srgbClr val="F264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Monitoring</a:t>
            </a:r>
            <a:endParaRPr lang="ko-KR" altLang="en-US" kern="0" dirty="0">
              <a:solidFill>
                <a:srgbClr val="F264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F7D915-4FA4-4909-862B-1DC58ACA7FC0}"/>
              </a:ext>
            </a:extLst>
          </p:cNvPr>
          <p:cNvGrpSpPr/>
          <p:nvPr/>
        </p:nvGrpSpPr>
        <p:grpSpPr>
          <a:xfrm>
            <a:off x="8727984" y="3413050"/>
            <a:ext cx="1561646" cy="1415046"/>
            <a:chOff x="4363992" y="1706525"/>
            <a:chExt cx="780823" cy="707523"/>
          </a:xfrm>
        </p:grpSpPr>
        <p:pic>
          <p:nvPicPr>
            <p:cNvPr id="49" name="Picture 10" descr="RabbitMQ 클러스터 구성하기 :: 조은우 개발 블로그">
              <a:extLst>
                <a:ext uri="{FF2B5EF4-FFF2-40B4-BE49-F238E27FC236}">
                  <a16:creationId xmlns:a16="http://schemas.microsoft.com/office/drawing/2014/main" id="{4745F062-D778-4756-AA03-C158DE1760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762" b="97381" l="7381" r="42619">
                          <a14:foregroundMark x1="9286" y1="7143" x2="11905" y2="23333"/>
                          <a14:foregroundMark x1="23333" y1="4762" x2="26905" y2="5952"/>
                          <a14:foregroundMark x1="7857" y1="7381" x2="7381" y2="10000"/>
                          <a14:foregroundMark x1="42976" y1="51905" x2="42976" y2="51905"/>
                          <a14:foregroundMark x1="8214" y1="90238" x2="8214" y2="90238"/>
                          <a14:foregroundMark x1="11429" y1="95000" x2="11429" y2="95000"/>
                          <a14:foregroundMark x1="15476" y1="92619" x2="15476" y2="92619"/>
                          <a14:foregroundMark x1="16786" y1="88810" x2="16786" y2="88810"/>
                          <a14:foregroundMark x1="21310" y1="89762" x2="21310" y2="89762"/>
                          <a14:foregroundMark x1="25595" y1="89524" x2="25595" y2="89524"/>
                          <a14:foregroundMark x1="25595" y1="84286" x2="25595" y2="84286"/>
                          <a14:foregroundMark x1="27857" y1="88333" x2="27857" y2="88333"/>
                          <a14:foregroundMark x1="41429" y1="93810" x2="41429" y2="93810"/>
                          <a14:foregroundMark x1="41429" y1="91905" x2="41429" y2="91905"/>
                          <a14:foregroundMark x1="41429" y1="91190" x2="41429" y2="91190"/>
                          <a14:foregroundMark x1="41548" y1="89762" x2="41548" y2="89762"/>
                          <a14:foregroundMark x1="41429" y1="88095" x2="41429" y2="88095"/>
                          <a14:foregroundMark x1="40952" y1="85000" x2="40952" y2="85000"/>
                          <a14:foregroundMark x1="41548" y1="97381" x2="41548" y2="97381"/>
                          <a14:foregroundMark x1="33452" y1="96667" x2="33452" y2="96667"/>
                          <a14:foregroundMark x1="30833" y1="84048" x2="30833" y2="84048"/>
                          <a14:foregroundMark x1="35714" y1="88095" x2="35714" y2="88095"/>
                          <a14:foregroundMark x1="36071" y1="93333" x2="36071" y2="93333"/>
                          <a14:foregroundMark x1="35952" y1="95714" x2="35952" y2="95714"/>
                          <a14:foregroundMark x1="35952" y1="91429" x2="35952" y2="91429"/>
                          <a14:foregroundMark x1="36071" y1="90238" x2="36071" y2="90238"/>
                          <a14:foregroundMark x1="36071" y1="96667" x2="36071" y2="96667"/>
                          <a14:backgroundMark x1="31310" y1="87857" x2="31310" y2="87857"/>
                          <a14:backgroundMark x1="31071" y1="86667" x2="31071" y2="86667"/>
                          <a14:backgroundMark x1="35595" y1="88571" x2="3559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2" r="53356" b="16927"/>
            <a:stretch/>
          </p:blipFill>
          <p:spPr bwMode="auto">
            <a:xfrm>
              <a:off x="4534377" y="1706525"/>
              <a:ext cx="419767" cy="40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46312B3-223E-4090-8DFE-9D1B8E5223D9}"/>
                </a:ext>
              </a:extLst>
            </p:cNvPr>
            <p:cNvSpPr txBox="1"/>
            <p:nvPr/>
          </p:nvSpPr>
          <p:spPr>
            <a:xfrm>
              <a:off x="4363992" y="2090882"/>
              <a:ext cx="780823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RabbitMQ 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Server</a:t>
              </a:r>
              <a:endParaRPr lang="ko-KR" altLang="en-US" kern="0" dirty="0">
                <a:solidFill>
                  <a:srgbClr val="FF66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endParaRPr>
            </a:p>
          </p:txBody>
        </p:sp>
      </p:grpSp>
      <p:pic>
        <p:nvPicPr>
          <p:cNvPr id="53" name="그래픽 52" descr="보안 카메라 단색으로 채워진">
            <a:extLst>
              <a:ext uri="{FF2B5EF4-FFF2-40B4-BE49-F238E27FC236}">
                <a16:creationId xmlns:a16="http://schemas.microsoft.com/office/drawing/2014/main" id="{A667CEFD-FC78-4A0A-B241-699F653D47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5065" y="9465325"/>
            <a:ext cx="870854" cy="7591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61B69C2-E33F-4567-AE6E-CFBAF8B2FA6F}"/>
              </a:ext>
            </a:extLst>
          </p:cNvPr>
          <p:cNvGrpSpPr/>
          <p:nvPr/>
        </p:nvGrpSpPr>
        <p:grpSpPr>
          <a:xfrm>
            <a:off x="4289319" y="7573059"/>
            <a:ext cx="1549262" cy="1172414"/>
            <a:chOff x="2144659" y="3786529"/>
            <a:chExt cx="774631" cy="58620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D4F868-1E23-4E3A-AA15-D5BE5F540322}"/>
                </a:ext>
              </a:extLst>
            </p:cNvPr>
            <p:cNvSpPr/>
            <p:nvPr/>
          </p:nvSpPr>
          <p:spPr>
            <a:xfrm>
              <a:off x="2305745" y="3786529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BFA6E2-AB06-4A02-809F-B6F0F379A1C3}"/>
                </a:ext>
              </a:extLst>
            </p:cNvPr>
            <p:cNvSpPr txBox="1"/>
            <p:nvPr/>
          </p:nvSpPr>
          <p:spPr>
            <a:xfrm>
              <a:off x="2144659" y="4188070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9CF325B-63B7-49BB-A0D3-4AF39FD99FB3}"/>
              </a:ext>
            </a:extLst>
          </p:cNvPr>
          <p:cNvCxnSpPr>
            <a:cxnSpLocks/>
            <a:stCxn id="27" idx="1"/>
          </p:cNvCxnSpPr>
          <p:nvPr/>
        </p:nvCxnSpPr>
        <p:spPr>
          <a:xfrm>
            <a:off x="3214753" y="7525678"/>
            <a:ext cx="1396738" cy="4857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38F9F09-E3E2-4C8A-A225-EA827F180400}"/>
              </a:ext>
            </a:extLst>
          </p:cNvPr>
          <p:cNvCxnSpPr>
            <a:cxnSpLocks/>
            <a:stCxn id="102" idx="2"/>
            <a:endCxn id="53" idx="0"/>
          </p:cNvCxnSpPr>
          <p:nvPr/>
        </p:nvCxnSpPr>
        <p:spPr>
          <a:xfrm>
            <a:off x="8299332" y="8759487"/>
            <a:ext cx="361160" cy="70583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DE9B4D7-CE6E-4672-8A5F-6298A8C43AB4}"/>
              </a:ext>
            </a:extLst>
          </p:cNvPr>
          <p:cNvCxnSpPr>
            <a:cxnSpLocks/>
          </p:cNvCxnSpPr>
          <p:nvPr/>
        </p:nvCxnSpPr>
        <p:spPr>
          <a:xfrm flipH="1">
            <a:off x="10057930" y="3728076"/>
            <a:ext cx="674484" cy="29250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14" descr="PaaS-TA">
            <a:extLst>
              <a:ext uri="{FF2B5EF4-FFF2-40B4-BE49-F238E27FC236}">
                <a16:creationId xmlns:a16="http://schemas.microsoft.com/office/drawing/2014/main" id="{0CC02983-C836-455B-8F07-1263324B3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2245" b="71429" l="11605" r="47160">
                        <a14:foregroundMark x1="15802" y1="32653" x2="15802" y2="32653"/>
                        <a14:foregroundMark x1="14568" y1="57551" x2="14568" y2="57551"/>
                        <a14:foregroundMark x1="14568" y1="51837" x2="14568" y2="51837"/>
                        <a14:foregroundMark x1="16543" y1="51837" x2="16543" y2="51837"/>
                        <a14:foregroundMark x1="18025" y1="53061" x2="18025" y2="53061"/>
                        <a14:foregroundMark x1="19506" y1="57551" x2="46667" y2="57143"/>
                        <a14:foregroundMark x1="45432" y1="54286" x2="20988" y2="54694"/>
                        <a14:foregroundMark x1="47160" y1="60408" x2="18519" y2="59184"/>
                        <a14:foregroundMark x1="14815" y1="52653" x2="17778" y2="55510"/>
                        <a14:foregroundMark x1="16790" y1="56735" x2="26173" y2="57959"/>
                        <a14:foregroundMark x1="16049" y1="57143" x2="14568" y2="59592"/>
                        <a14:foregroundMark x1="15062" y1="57143" x2="14568" y2="58776"/>
                        <a14:foregroundMark x1="14321" y1="56735" x2="15309" y2="57551"/>
                        <a14:foregroundMark x1="16790" y1="57143" x2="21235" y2="57959"/>
                        <a14:foregroundMark x1="15802" y1="59184" x2="31358" y2="59184"/>
                        <a14:foregroundMark x1="31358" y1="59184" x2="46914" y2="59184"/>
                        <a14:foregroundMark x1="46914" y1="59184" x2="15802" y2="53878"/>
                        <a14:foregroundMark x1="15802" y1="53878" x2="18519" y2="53878"/>
                        <a14:foregroundMark x1="18272" y1="53061" x2="40741" y2="53878"/>
                        <a14:foregroundMark x1="39753" y1="53469" x2="45926" y2="54286"/>
                        <a14:foregroundMark x1="14568" y1="68571" x2="30864" y2="68980"/>
                        <a14:foregroundMark x1="29877" y1="67347" x2="14568" y2="66939"/>
                        <a14:foregroundMark x1="15062" y1="69388" x2="30864" y2="6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28327" r="49408" b="50514"/>
          <a:stretch/>
        </p:blipFill>
        <p:spPr bwMode="auto">
          <a:xfrm>
            <a:off x="14430675" y="1890315"/>
            <a:ext cx="1120966" cy="32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62B431B-5CA2-40A1-BE3D-11866D855E7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4109701" y="2904788"/>
            <a:ext cx="75019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OpenCV - 위키백과, 우리 모두의 백과사전">
            <a:extLst>
              <a:ext uri="{FF2B5EF4-FFF2-40B4-BE49-F238E27FC236}">
                <a16:creationId xmlns:a16="http://schemas.microsoft.com/office/drawing/2014/main" id="{34597FB3-3E87-41F3-B830-AA737798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65" y="6765432"/>
            <a:ext cx="688906" cy="81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CE99571-C96D-427D-A811-6E81C755F9D2}"/>
              </a:ext>
            </a:extLst>
          </p:cNvPr>
          <p:cNvGrpSpPr/>
          <p:nvPr/>
        </p:nvGrpSpPr>
        <p:grpSpPr>
          <a:xfrm>
            <a:off x="7524701" y="7587073"/>
            <a:ext cx="1549262" cy="1172414"/>
            <a:chOff x="3762350" y="3793536"/>
            <a:chExt cx="774631" cy="58620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7ACFECE-27A4-4ED5-8BFA-F2B0A355BA8E}"/>
                </a:ext>
              </a:extLst>
            </p:cNvPr>
            <p:cNvSpPr/>
            <p:nvPr/>
          </p:nvSpPr>
          <p:spPr>
            <a:xfrm>
              <a:off x="3923436" y="3793536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4EBF7F3-EF61-4D53-B853-B98669FBE66C}"/>
                </a:ext>
              </a:extLst>
            </p:cNvPr>
            <p:cNvSpPr txBox="1"/>
            <p:nvPr/>
          </p:nvSpPr>
          <p:spPr>
            <a:xfrm>
              <a:off x="3762350" y="4195077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  <p:sp>
        <p:nvSpPr>
          <p:cNvPr id="72" name="Google Shape;188;p27">
            <a:extLst>
              <a:ext uri="{FF2B5EF4-FFF2-40B4-BE49-F238E27FC236}">
                <a16:creationId xmlns:a16="http://schemas.microsoft.com/office/drawing/2014/main" id="{5010688D-46F4-47BE-8030-470C180725AF}"/>
              </a:ext>
            </a:extLst>
          </p:cNvPr>
          <p:cNvSpPr txBox="1">
            <a:spLocks/>
          </p:cNvSpPr>
          <p:nvPr/>
        </p:nvSpPr>
        <p:spPr>
          <a:xfrm>
            <a:off x="678140" y="14999"/>
            <a:ext cx="13690400" cy="157734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828800" latinLnBrk="0"/>
            <a:r>
              <a:rPr lang="en-US" altLang="ko-KR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(1)</a:t>
            </a:r>
            <a:r>
              <a:rPr lang="ko-KR" altLang="en-US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워커 노드에서 </a:t>
            </a:r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CCTV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영상을 수신하면서 움직임 감지 </a:t>
            </a:r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Pod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항시 동작</a:t>
            </a:r>
            <a:endParaRPr lang="en-US" sz="3200" kern="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0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C9B9228-2305-0B4E-8D43-6E7277187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41" y="4225631"/>
            <a:ext cx="4526997" cy="1390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236453-0B62-7A47-B0B6-0A71DAAC2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5100" y="4225631"/>
            <a:ext cx="4531917" cy="12380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97891" y="4330093"/>
            <a:ext cx="4531917" cy="1238095"/>
            <a:chOff x="1734041" y="4408255"/>
            <a:chExt cx="4531917" cy="12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4041" y="4408255"/>
              <a:ext cx="4531917" cy="123809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34041" y="5997682"/>
            <a:ext cx="6797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8F8F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서론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4041" y="6807086"/>
            <a:ext cx="6797875" cy="88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 err="1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클라우드</a:t>
            </a:r>
            <a:r>
              <a:rPr lang="ko-KR" altLang="en-US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컴퓨팅</a:t>
            </a:r>
            <a:endParaRPr lang="en-US" altLang="ko-KR" dirty="0">
              <a:solidFill>
                <a:srgbClr val="F8F8F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FaaS</a:t>
            </a:r>
            <a:r>
              <a:rPr lang="en-US" altLang="ko-KR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인프라</a:t>
            </a:r>
            <a:endParaRPr lang="en-US" altLang="ko-KR" dirty="0">
              <a:solidFill>
                <a:srgbClr val="F8F8F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23075" y="5997682"/>
            <a:ext cx="6797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8F8F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본론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23075" y="6743700"/>
            <a:ext cx="6797875" cy="88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 pitchFamily="34" charset="0"/>
              </a:rPr>
              <a:t>-</a:t>
            </a:r>
            <a:r>
              <a:rPr lang="ko-KR" altLang="en-US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 pitchFamily="34" charset="0"/>
              </a:rPr>
              <a:t> 인프라 구축</a:t>
            </a:r>
            <a:endParaRPr lang="en-US" altLang="ko-KR" dirty="0">
              <a:solidFill>
                <a:srgbClr val="F8F8F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서비스 제안</a:t>
            </a:r>
            <a:endParaRPr 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12150" y="5997682"/>
            <a:ext cx="6797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dirty="0">
                <a:solidFill>
                  <a:srgbClr val="F8F8F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oto Sans CJK KR Black" pitchFamily="34" charset="0"/>
              </a:rPr>
              <a:t>결론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112095" y="6667500"/>
            <a:ext cx="6797938" cy="88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 pitchFamily="34" charset="0"/>
              </a:rPr>
              <a:t>- </a:t>
            </a:r>
            <a:r>
              <a:rPr lang="ko-KR" altLang="en-US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 pitchFamily="34" charset="0"/>
              </a:rPr>
              <a:t>성능 및 자원 효율성</a:t>
            </a:r>
            <a:endParaRPr lang="en-US" altLang="ko-KR" dirty="0">
              <a:solidFill>
                <a:srgbClr val="F8F8F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 pitchFamily="34" charset="0"/>
              </a:rPr>
              <a:t>- </a:t>
            </a:r>
            <a:r>
              <a:rPr lang="ko-KR" altLang="en-US" dirty="0">
                <a:solidFill>
                  <a:srgbClr val="F8F8F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Regular" pitchFamily="34" charset="0"/>
              </a:rPr>
              <a:t>인프라 활용 기대 방안</a:t>
            </a:r>
            <a:endParaRPr lang="en-US" altLang="ko-KR" dirty="0">
              <a:solidFill>
                <a:srgbClr val="F8F8F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Noto Sans CJK KR Regular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7143" y="1650011"/>
            <a:ext cx="14571430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800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oto Sans CJK KR Black" pitchFamily="34" charset="0"/>
              </a:rPr>
              <a:t>CONTENTS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113551" y="3979683"/>
            <a:ext cx="857143" cy="857143"/>
            <a:chOff x="7113551" y="3979683"/>
            <a:chExt cx="857143" cy="8571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113551" y="3979683"/>
              <a:ext cx="857143" cy="857143"/>
              <a:chOff x="7113551" y="3979683"/>
              <a:chExt cx="857143" cy="85714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13551" y="3979683"/>
                <a:ext cx="857143" cy="857143"/>
              </a:xfrm>
              <a:prstGeom prst="rect">
                <a:avLst/>
              </a:prstGeom>
            </p:spPr>
          </p:pic>
        </p:grpSp>
        <p:sp>
          <p:nvSpPr>
            <p:cNvPr id="29" name="Object 29"/>
            <p:cNvSpPr txBox="1"/>
            <p:nvPr/>
          </p:nvSpPr>
          <p:spPr>
            <a:xfrm>
              <a:off x="7338736" y="4193857"/>
              <a:ext cx="406777" cy="4924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 CJK KR Black" pitchFamily="34" charset="0"/>
                </a:rPr>
                <a:t>2</a:t>
              </a:r>
              <a:endParaRPr lang="en-US" sz="2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12298400" y="3979683"/>
            <a:ext cx="857143" cy="857143"/>
            <a:chOff x="12298400" y="3979683"/>
            <a:chExt cx="857143" cy="85714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298400" y="3979683"/>
              <a:ext cx="857143" cy="857143"/>
              <a:chOff x="12298400" y="3979683"/>
              <a:chExt cx="857143" cy="85714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98400" y="3979683"/>
                <a:ext cx="857143" cy="857143"/>
              </a:xfrm>
              <a:prstGeom prst="rect">
                <a:avLst/>
              </a:prstGeom>
            </p:spPr>
          </p:pic>
        </p:grpSp>
        <p:sp>
          <p:nvSpPr>
            <p:cNvPr id="35" name="Object 35"/>
            <p:cNvSpPr txBox="1"/>
            <p:nvPr/>
          </p:nvSpPr>
          <p:spPr>
            <a:xfrm>
              <a:off x="12523556" y="4193857"/>
              <a:ext cx="406777" cy="4924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 CJK KR Black" pitchFamily="34" charset="0"/>
                </a:rPr>
                <a:t>3</a:t>
              </a:r>
              <a:endParaRPr lang="en-US" sz="2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1981200" y="3967761"/>
            <a:ext cx="857143" cy="857143"/>
            <a:chOff x="1924517" y="3979683"/>
            <a:chExt cx="857143" cy="857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924517" y="3979683"/>
              <a:ext cx="857143" cy="857143"/>
              <a:chOff x="1924517" y="3979683"/>
              <a:chExt cx="857143" cy="8571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24517" y="3979683"/>
                <a:ext cx="857143" cy="857143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2149700" y="4190391"/>
              <a:ext cx="406777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 CJK KR Black" pitchFamily="34" charset="0"/>
                </a:rPr>
                <a:t>1</a:t>
              </a:r>
              <a:endParaRPr lang="en-US" sz="2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그룹 1001">
            <a:extLst>
              <a:ext uri="{FF2B5EF4-FFF2-40B4-BE49-F238E27FC236}">
                <a16:creationId xmlns:a16="http://schemas.microsoft.com/office/drawing/2014/main" id="{62B1B452-63F3-4B66-9CC6-9F64A619D7BB}"/>
              </a:ext>
            </a:extLst>
          </p:cNvPr>
          <p:cNvGrpSpPr/>
          <p:nvPr/>
        </p:nvGrpSpPr>
        <p:grpSpPr>
          <a:xfrm>
            <a:off x="-7848600" y="-3695701"/>
            <a:ext cx="34061400" cy="19050001"/>
            <a:chOff x="-4657305" y="599806"/>
            <a:chExt cx="27600324" cy="11321495"/>
          </a:xfrm>
        </p:grpSpPr>
        <p:pic>
          <p:nvPicPr>
            <p:cNvPr id="93" name="Object 2">
              <a:extLst>
                <a:ext uri="{FF2B5EF4-FFF2-40B4-BE49-F238E27FC236}">
                  <a16:creationId xmlns:a16="http://schemas.microsoft.com/office/drawing/2014/main" id="{66F89E32-46AE-44DE-8CE7-FF0D99DC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57305" y="599806"/>
              <a:ext cx="27600324" cy="11321495"/>
            </a:xfrm>
            <a:prstGeom prst="rect">
              <a:avLst/>
            </a:prstGeom>
          </p:spPr>
        </p:pic>
        <p:pic>
          <p:nvPicPr>
            <p:cNvPr id="94" name="Object 3">
              <a:extLst>
                <a:ext uri="{FF2B5EF4-FFF2-40B4-BE49-F238E27FC236}">
                  <a16:creationId xmlns:a16="http://schemas.microsoft.com/office/drawing/2014/main" id="{EC8F3501-35CD-4416-8C93-0A8789706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686" y="2884244"/>
              <a:ext cx="14518340" cy="595534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58E07B-FB2D-4CF2-A29D-2B768E30543B}"/>
              </a:ext>
            </a:extLst>
          </p:cNvPr>
          <p:cNvGrpSpPr/>
          <p:nvPr/>
        </p:nvGrpSpPr>
        <p:grpSpPr>
          <a:xfrm>
            <a:off x="7268447" y="5646677"/>
            <a:ext cx="3102382" cy="3161778"/>
            <a:chOff x="1609162" y="1189530"/>
            <a:chExt cx="1931896" cy="20388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82849A9-ADF7-44E8-BCEC-D334AA50A15B}"/>
                </a:ext>
              </a:extLst>
            </p:cNvPr>
            <p:cNvSpPr/>
            <p:nvPr/>
          </p:nvSpPr>
          <p:spPr>
            <a:xfrm>
              <a:off x="1609162" y="1453529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8D416-2DC5-4D26-9E40-7DC9705EBD70}"/>
                </a:ext>
              </a:extLst>
            </p:cNvPr>
            <p:cNvSpPr txBox="1"/>
            <p:nvPr/>
          </p:nvSpPr>
          <p:spPr>
            <a:xfrm>
              <a:off x="1609162" y="1189530"/>
              <a:ext cx="1926045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대전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44CF5F-A485-4308-8F53-CDE6D54EEFEF}"/>
              </a:ext>
            </a:extLst>
          </p:cNvPr>
          <p:cNvGrpSpPr/>
          <p:nvPr/>
        </p:nvGrpSpPr>
        <p:grpSpPr>
          <a:xfrm>
            <a:off x="4009392" y="5636479"/>
            <a:ext cx="3102384" cy="3157762"/>
            <a:chOff x="1609161" y="3548792"/>
            <a:chExt cx="1931898" cy="2036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DE4414A-C9E0-4F7E-83F5-590544AEC1A4}"/>
                </a:ext>
              </a:extLst>
            </p:cNvPr>
            <p:cNvSpPr/>
            <p:nvPr/>
          </p:nvSpPr>
          <p:spPr>
            <a:xfrm>
              <a:off x="1609163" y="3810201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2F1F73-8E1E-4B46-A690-6CE50AEDC6DA}"/>
                </a:ext>
              </a:extLst>
            </p:cNvPr>
            <p:cNvSpPr txBox="1"/>
            <p:nvPr/>
          </p:nvSpPr>
          <p:spPr>
            <a:xfrm>
              <a:off x="1609161" y="3548792"/>
              <a:ext cx="1926044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879D94-F0FE-4BD8-A28A-811D99640BD6}"/>
              </a:ext>
            </a:extLst>
          </p:cNvPr>
          <p:cNvGrpSpPr/>
          <p:nvPr/>
        </p:nvGrpSpPr>
        <p:grpSpPr>
          <a:xfrm>
            <a:off x="3631916" y="1806282"/>
            <a:ext cx="10736624" cy="7209592"/>
            <a:chOff x="1374102" y="1337934"/>
            <a:chExt cx="6972040" cy="433053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96C85C-9A10-4B6C-B0B0-F6EFF56EAFC4}"/>
                </a:ext>
              </a:extLst>
            </p:cNvPr>
            <p:cNvSpPr/>
            <p:nvPr/>
          </p:nvSpPr>
          <p:spPr>
            <a:xfrm>
              <a:off x="1452282" y="1622612"/>
              <a:ext cx="6893860" cy="4045858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3C5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8FF8CC-A0FA-4796-8A9D-47181256613A}"/>
                </a:ext>
              </a:extLst>
            </p:cNvPr>
            <p:cNvSpPr txBox="1"/>
            <p:nvPr/>
          </p:nvSpPr>
          <p:spPr>
            <a:xfrm>
              <a:off x="1837731" y="1349771"/>
              <a:ext cx="2076630" cy="240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3B5EE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Kubernetes Cluster</a:t>
              </a:r>
              <a:endParaRPr lang="ko-KR" altLang="en-US" sz="2000" kern="0" dirty="0">
                <a:solidFill>
                  <a:srgbClr val="3B5EE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pic>
          <p:nvPicPr>
            <p:cNvPr id="16" name="Picture 2" descr="Kubernetes | asbubam&amp;#39;s blog on 2dal.com">
              <a:extLst>
                <a:ext uri="{FF2B5EF4-FFF2-40B4-BE49-F238E27FC236}">
                  <a16:creationId xmlns:a16="http://schemas.microsoft.com/office/drawing/2014/main" id="{B0BF4B3E-4C1E-4845-831F-57F9EB651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5" t="7157" r="22213" b="31493"/>
            <a:stretch/>
          </p:blipFill>
          <p:spPr bwMode="auto">
            <a:xfrm>
              <a:off x="1374102" y="1337934"/>
              <a:ext cx="545169" cy="42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519105-7011-46AF-B462-F521BBBB9248}"/>
              </a:ext>
            </a:extLst>
          </p:cNvPr>
          <p:cNvGrpSpPr/>
          <p:nvPr/>
        </p:nvGrpSpPr>
        <p:grpSpPr>
          <a:xfrm>
            <a:off x="10794295" y="5835493"/>
            <a:ext cx="3026122" cy="2953890"/>
            <a:chOff x="6991041" y="3375210"/>
            <a:chExt cx="1884408" cy="190475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655DB0-2FA0-4392-9C37-1BFE4C23A9C3}"/>
                </a:ext>
              </a:extLst>
            </p:cNvPr>
            <p:cNvGrpSpPr/>
            <p:nvPr/>
          </p:nvGrpSpPr>
          <p:grpSpPr>
            <a:xfrm>
              <a:off x="6991041" y="3375210"/>
              <a:ext cx="1884408" cy="1904758"/>
              <a:chOff x="4864127" y="2362643"/>
              <a:chExt cx="1884408" cy="190475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C7D4404-2279-4FD4-A141-1CE3B1B2D247}"/>
                  </a:ext>
                </a:extLst>
              </p:cNvPr>
              <p:cNvSpPr/>
              <p:nvPr/>
            </p:nvSpPr>
            <p:spPr>
              <a:xfrm>
                <a:off x="4946628" y="2673131"/>
                <a:ext cx="1801907" cy="1594270"/>
              </a:xfrm>
              <a:prstGeom prst="roundRect">
                <a:avLst>
                  <a:gd name="adj" fmla="val 3252"/>
                </a:avLst>
              </a:prstGeom>
              <a:noFill/>
              <a:ln w="28575">
                <a:solidFill>
                  <a:srgbClr val="0228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 latinLnBrk="0">
                  <a:buClr>
                    <a:srgbClr val="000000"/>
                  </a:buClr>
                </a:pPr>
                <a:endParaRPr lang="ko-KR" altLang="en-US" sz="2000" kern="0" dirty="0">
                  <a:solidFill>
                    <a:srgbClr val="0228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3FD3FC-6D00-4496-83FA-58BEE3CBC7AA}"/>
                  </a:ext>
                </a:extLst>
              </p:cNvPr>
              <p:cNvSpPr txBox="1"/>
              <p:nvPr/>
            </p:nvSpPr>
            <p:spPr>
              <a:xfrm>
                <a:off x="5222100" y="2400952"/>
                <a:ext cx="1526435" cy="258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1828800" latinLnBrk="0">
                  <a:buClr>
                    <a:srgbClr val="000000"/>
                  </a:buClr>
                </a:pP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HPC(</a:t>
                </a:r>
                <a:r>
                  <a:rPr lang="ko-KR" altLang="en-US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성남</a:t>
                </a: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)</a:t>
                </a:r>
                <a:endParaRPr lang="ko-KR" altLang="en-US" sz="2000" kern="0" dirty="0">
                  <a:solidFill>
                    <a:srgbClr val="02286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endParaRPr>
              </a:p>
            </p:txBody>
          </p:sp>
          <p:pic>
            <p:nvPicPr>
              <p:cNvPr id="22" name="Picture 2" descr="2020 ICT 기기산업 페스티벌 전시회">
                <a:extLst>
                  <a:ext uri="{FF2B5EF4-FFF2-40B4-BE49-F238E27FC236}">
                    <a16:creationId xmlns:a16="http://schemas.microsoft.com/office/drawing/2014/main" id="{F178F668-FA46-4738-8F00-C6271ED3E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20" t="36471" r="73709" b="40859"/>
              <a:stretch/>
            </p:blipFill>
            <p:spPr bwMode="auto">
              <a:xfrm>
                <a:off x="4864127" y="2362643"/>
                <a:ext cx="383409" cy="384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4CAFBBE-6EE6-4193-A0F2-8502C3A4ECC4}"/>
                </a:ext>
              </a:extLst>
            </p:cNvPr>
            <p:cNvSpPr/>
            <p:nvPr/>
          </p:nvSpPr>
          <p:spPr>
            <a:xfrm>
              <a:off x="7089663" y="4887894"/>
              <a:ext cx="1770194" cy="37509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Nvidia-docker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(CUDA)</a:t>
              </a:r>
              <a:endParaRPr lang="ko-KR" altLang="en-US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F203A-EBC3-4D9F-BFA5-845D51F8C054}"/>
              </a:ext>
            </a:extLst>
          </p:cNvPr>
          <p:cNvGrpSpPr/>
          <p:nvPr/>
        </p:nvGrpSpPr>
        <p:grpSpPr>
          <a:xfrm>
            <a:off x="3492501" y="960952"/>
            <a:ext cx="15481299" cy="8424348"/>
            <a:chOff x="1299881" y="800939"/>
            <a:chExt cx="9627779" cy="501715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CA4FB62-FAE0-484D-94FB-981024874269}"/>
                </a:ext>
              </a:extLst>
            </p:cNvPr>
            <p:cNvSpPr/>
            <p:nvPr/>
          </p:nvSpPr>
          <p:spPr>
            <a:xfrm>
              <a:off x="1299881" y="1184789"/>
              <a:ext cx="8991601" cy="4633305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22C783-22EB-4335-9032-4A3E2B51CDEB}"/>
                </a:ext>
              </a:extLst>
            </p:cNvPr>
            <p:cNvSpPr txBox="1"/>
            <p:nvPr/>
          </p:nvSpPr>
          <p:spPr>
            <a:xfrm>
              <a:off x="9201241" y="866409"/>
              <a:ext cx="1726419" cy="2566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KOREN 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망</a:t>
              </a:r>
            </a:p>
          </p:txBody>
        </p:sp>
        <p:pic>
          <p:nvPicPr>
            <p:cNvPr id="26" name="Picture 2" descr="KOREN - 2018 NET 챌린지 캠프 | Facebook">
              <a:extLst>
                <a:ext uri="{FF2B5EF4-FFF2-40B4-BE49-F238E27FC236}">
                  <a16:creationId xmlns:a16="http://schemas.microsoft.com/office/drawing/2014/main" id="{9A40AACC-D85D-47DB-B81E-182FF709A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67" b="98667" l="4889" r="99556">
                          <a14:foregroundMark x1="32000" y1="11556" x2="32000" y2="11556"/>
                          <a14:foregroundMark x1="44000" y1="9778" x2="36444" y2="20889"/>
                          <a14:foregroundMark x1="56000" y1="10222" x2="60889" y2="5778"/>
                          <a14:foregroundMark x1="52000" y1="10222" x2="49333" y2="12444"/>
                          <a14:foregroundMark x1="83556" y1="51556" x2="76000" y2="40000"/>
                          <a14:foregroundMark x1="73778" y1="62222" x2="62222" y2="51111"/>
                          <a14:foregroundMark x1="73778" y1="50222" x2="85333" y2="55111"/>
                          <a14:foregroundMark x1="85778" y1="60444" x2="85778" y2="65333"/>
                          <a14:foregroundMark x1="87111" y1="64000" x2="91111" y2="49778"/>
                          <a14:foregroundMark x1="93333" y1="41333" x2="93333" y2="41333"/>
                          <a14:foregroundMark x1="95111" y1="48889" x2="95111" y2="44444"/>
                          <a14:foregroundMark x1="83556" y1="89778" x2="70222" y2="77778"/>
                          <a14:foregroundMark x1="68444" y1="79556" x2="56444" y2="63556"/>
                          <a14:foregroundMark x1="80000" y1="92444" x2="85333" y2="95111"/>
                          <a14:foregroundMark x1="85778" y1="88889" x2="99556" y2="93778"/>
                          <a14:foregroundMark x1="92000" y1="96000" x2="93778" y2="99111"/>
                          <a14:foregroundMark x1="37333" y1="81778" x2="43111" y2="92889"/>
                          <a14:foregroundMark x1="8444" y1="64000" x2="4889" y2="42667"/>
                          <a14:foregroundMark x1="47111" y1="4000" x2="47111" y2="2667"/>
                          <a14:foregroundMark x1="58222" y1="9333" x2="66222" y2="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932" y="800939"/>
              <a:ext cx="383229" cy="38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그래픽 26" descr="보안 카메라 단색으로 채워진">
            <a:extLst>
              <a:ext uri="{FF2B5EF4-FFF2-40B4-BE49-F238E27FC236}">
                <a16:creationId xmlns:a16="http://schemas.microsoft.com/office/drawing/2014/main" id="{725B61F3-1C2F-44F0-8A17-4B5BAC467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369184" y="7146125"/>
            <a:ext cx="845568" cy="759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2410B1-ADAC-419D-A9AD-A19E6201CF75}"/>
              </a:ext>
            </a:extLst>
          </p:cNvPr>
          <p:cNvGrpSpPr/>
          <p:nvPr/>
        </p:nvGrpSpPr>
        <p:grpSpPr>
          <a:xfrm>
            <a:off x="6165700" y="2357028"/>
            <a:ext cx="6014908" cy="2650116"/>
            <a:chOff x="1609161" y="3521360"/>
            <a:chExt cx="1931898" cy="210878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3291BA7-9296-42B4-9723-D42DC5B9356E}"/>
                </a:ext>
              </a:extLst>
            </p:cNvPr>
            <p:cNvSpPr/>
            <p:nvPr/>
          </p:nvSpPr>
          <p:spPr>
            <a:xfrm>
              <a:off x="1609163" y="3855337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46A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43F18-0C47-436C-B51C-CFE12A0EFE88}"/>
                </a:ext>
              </a:extLst>
            </p:cNvPr>
            <p:cNvSpPr txBox="1"/>
            <p:nvPr/>
          </p:nvSpPr>
          <p:spPr>
            <a:xfrm>
              <a:off x="1609161" y="3521360"/>
              <a:ext cx="1726419" cy="3183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Master Node(</a:t>
              </a:r>
              <a:r>
                <a:rPr lang="ko-KR" altLang="en-US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46A8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09609C-65AC-428E-B109-4527A27C947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 rot="5400000">
            <a:off x="7049854" y="3513175"/>
            <a:ext cx="629335" cy="3617273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6056509-341C-454E-A897-A7765073DA8C}"/>
              </a:ext>
            </a:extLst>
          </p:cNvPr>
          <p:cNvCxnSpPr>
            <a:cxnSpLocks/>
            <a:stCxn id="29" idx="2"/>
            <a:endCxn id="21" idx="0"/>
          </p:cNvCxnSpPr>
          <p:nvPr/>
        </p:nvCxnSpPr>
        <p:spPr>
          <a:xfrm rot="16200000" flipH="1">
            <a:off x="10440092" y="3740208"/>
            <a:ext cx="887758" cy="3421629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99DF264-A28C-477D-8B54-974464D27A74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 rot="5400000">
            <a:off x="8674283" y="5147802"/>
            <a:ext cx="639533" cy="358217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109C56-2BA9-449C-8F26-ED199C30DEF1}"/>
              </a:ext>
            </a:extLst>
          </p:cNvPr>
          <p:cNvGrpSpPr/>
          <p:nvPr/>
        </p:nvGrpSpPr>
        <p:grpSpPr>
          <a:xfrm>
            <a:off x="14589298" y="1825989"/>
            <a:ext cx="3317702" cy="3727090"/>
            <a:chOff x="1609163" y="3511587"/>
            <a:chExt cx="2065979" cy="285218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38E3E30-7B2E-4CC9-A21E-F5F258ADEB2C}"/>
                </a:ext>
              </a:extLst>
            </p:cNvPr>
            <p:cNvSpPr/>
            <p:nvPr/>
          </p:nvSpPr>
          <p:spPr>
            <a:xfrm>
              <a:off x="1609163" y="3855336"/>
              <a:ext cx="1931896" cy="2508438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F8A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 dirty="0">
                <a:solidFill>
                  <a:srgbClr val="F89B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25E89D-B8EF-4F73-AA46-4981C4FEB0CD}"/>
                </a:ext>
              </a:extLst>
            </p:cNvPr>
            <p:cNvSpPr txBox="1"/>
            <p:nvPr/>
          </p:nvSpPr>
          <p:spPr>
            <a:xfrm>
              <a:off x="1948724" y="3511587"/>
              <a:ext cx="1726418" cy="306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F8AB4C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PaaS-TA</a:t>
              </a:r>
              <a:endParaRPr lang="ko-KR" altLang="en-US" sz="2000" kern="0" dirty="0">
                <a:solidFill>
                  <a:srgbClr val="F8AB4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pic>
        <p:nvPicPr>
          <p:cNvPr id="37" name="Picture 6" descr="Apache Logo">
            <a:extLst>
              <a:ext uri="{FF2B5EF4-FFF2-40B4-BE49-F238E27FC236}">
                <a16:creationId xmlns:a16="http://schemas.microsoft.com/office/drawing/2014/main" id="{506B58D6-4495-40C9-B48A-657B6071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96" b="90000" l="1000" r="97111">
                        <a14:foregroundMark x1="7778" y1="41739" x2="5111" y2="60435"/>
                        <a14:foregroundMark x1="11444" y1="53696" x2="13889" y2="43043"/>
                        <a14:foregroundMark x1="19444" y1="8696" x2="19444" y2="8696"/>
                        <a14:foregroundMark x1="3111" y1="65435" x2="3111" y2="65435"/>
                        <a14:foregroundMark x1="6444" y1="67826" x2="6444" y2="67826"/>
                        <a14:foregroundMark x1="5667" y1="69565" x2="6444" y2="64130"/>
                        <a14:foregroundMark x1="7111" y1="66304" x2="9444" y2="65217"/>
                        <a14:foregroundMark x1="4058" y1="63892" x2="3333" y2="67391"/>
                        <a14:foregroundMark x1="5000" y1="59348" x2="4113" y2="63627"/>
                        <a14:foregroundMark x1="6444" y1="64130" x2="5444" y2="71304"/>
                        <a14:foregroundMark x1="2722" y1="77992" x2="1444" y2="83261"/>
                        <a14:foregroundMark x1="4133" y1="72174" x2="4028" y2="72606"/>
                        <a14:foregroundMark x1="5556" y1="66304" x2="4133" y2="72174"/>
                        <a14:foregroundMark x1="2988" y1="72174" x2="5444" y2="55652"/>
                        <a14:foregroundMark x1="26333" y1="51522" x2="26333" y2="51522"/>
                        <a14:foregroundMark x1="39000" y1="49783" x2="39000" y2="49783"/>
                        <a14:foregroundMark x1="50889" y1="51087" x2="50889" y2="51087"/>
                        <a14:foregroundMark x1="61556" y1="51087" x2="61556" y2="51087"/>
                        <a14:foregroundMark x1="77667" y1="46522" x2="77667" y2="46522"/>
                        <a14:foregroundMark x1="91000" y1="45435" x2="91000" y2="45435"/>
                        <a14:foregroundMark x1="91333" y1="42826" x2="91333" y2="42826"/>
                        <a14:foregroundMark x1="91333" y1="41304" x2="91000" y2="34783"/>
                        <a14:foregroundMark x1="91333" y1="34130" x2="93222" y2="33478"/>
                        <a14:foregroundMark x1="95111" y1="46739" x2="97111" y2="46739"/>
                        <a14:foregroundMark x1="7333" y1="65217" x2="6333" y2="70217"/>
                        <a14:foregroundMark x1="76889" y1="46957" x2="76222" y2="45217"/>
                        <a14:foregroundMark x1="6444" y1="55217" x2="3667" y2="65435"/>
                        <a14:foregroundMark x1="2831" y1="70256" x2="2740" y2="71065"/>
                        <a14:foregroundMark x1="3508" y1="64242" x2="2903" y2="69620"/>
                        <a14:foregroundMark x1="3763" y1="62009" x2="4111" y2="58913"/>
                        <a14:foregroundMark x1="2889" y1="69783" x2="3512" y2="64237"/>
                        <a14:foregroundMark x1="2889" y1="65435" x2="2719" y2="65043"/>
                        <a14:foregroundMark x1="4667" y1="63478" x2="4333" y2="61739"/>
                        <a14:foregroundMark x1="7222" y1="63261" x2="8778" y2="67391"/>
                        <a14:foregroundMark x1="8222" y1="65217" x2="11222" y2="63478"/>
                        <a14:foregroundMark x1="11444" y1="61087" x2="9111" y2="66739"/>
                        <a14:foregroundMark x1="9000" y1="67174" x2="7889" y2="68043"/>
                        <a14:backgroundMark x1="1556" y1="65435" x2="556" y2="61522"/>
                        <a14:backgroundMark x1="1222" y1="62391" x2="1222" y2="62391"/>
                        <a14:backgroundMark x1="1889" y1="62826" x2="1889" y2="62826"/>
                        <a14:backgroundMark x1="1444" y1="61522" x2="1444" y2="61522"/>
                        <a14:backgroundMark x1="1444" y1="61522" x2="1667" y2="63696"/>
                        <a14:backgroundMark x1="1889" y1="63913" x2="2333" y2="65435"/>
                        <a14:backgroundMark x1="1889" y1="63696" x2="1000" y2="60652"/>
                        <a14:backgroundMark x1="1556" y1="74783" x2="1111" y2="84130"/>
                        <a14:backgroundMark x1="1889" y1="73261" x2="2222" y2="72826"/>
                        <a14:backgroundMark x1="2556" y1="72174" x2="2556" y2="72174"/>
                        <a14:backgroundMark x1="2667" y1="71957" x2="2667" y2="71957"/>
                        <a14:backgroundMark x1="2111" y1="73043" x2="2111" y2="75652"/>
                        <a14:backgroundMark x1="2889" y1="71957" x2="2556" y2="74130"/>
                        <a14:backgroundMark x1="2889" y1="71522" x2="2444" y2="71522"/>
                        <a14:backgroundMark x1="3444" y1="73043" x2="3333" y2="7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726" y="3057900"/>
            <a:ext cx="1373440" cy="67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HP, PHP png | PNGEgg">
            <a:extLst>
              <a:ext uri="{FF2B5EF4-FFF2-40B4-BE49-F238E27FC236}">
                <a16:creationId xmlns:a16="http://schemas.microsoft.com/office/drawing/2014/main" id="{EB3C4ACD-18E2-468A-9DC4-4498EC4C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4524" l="9778" r="90667">
                        <a14:foregroundMark x1="47333" y1="11905" x2="50333" y2="10952"/>
                        <a14:foregroundMark x1="9778" y1="47619" x2="9778" y2="47619"/>
                        <a14:foregroundMark x1="49111" y1="94524" x2="51444" y2="93571"/>
                        <a14:foregroundMark x1="90667" y1="48333" x2="90667" y2="48333"/>
                        <a14:foregroundMark x1="86556" y1="46190" x2="27333" y2="35476"/>
                        <a14:foregroundMark x1="27333" y1="35476" x2="27556" y2="62143"/>
                        <a14:foregroundMark x1="27556" y1="62143" x2="60444" y2="65714"/>
                        <a14:foregroundMark x1="60444" y1="65714" x2="65111" y2="64524"/>
                        <a14:foregroundMark x1="85111" y1="61667" x2="52000" y2="79048"/>
                        <a14:foregroundMark x1="50889" y1="79048" x2="28000" y2="70714"/>
                        <a14:foregroundMark x1="41333" y1="77619" x2="14333" y2="50952"/>
                        <a14:foregroundMark x1="16667" y1="50476" x2="25667" y2="19762"/>
                        <a14:foregroundMark x1="26222" y1="19286" x2="56000" y2="10476"/>
                        <a14:foregroundMark x1="54778" y1="14048" x2="32333" y2="31905"/>
                        <a14:foregroundMark x1="60778" y1="19762" x2="80111" y2="39048"/>
                        <a14:foregroundMark x1="54333" y1="21905" x2="57556" y2="31667"/>
                        <a14:foregroundMark x1="57556" y1="31667" x2="68889" y2="48095"/>
                        <a14:foregroundMark x1="59667" y1="20000" x2="73444" y2="34762"/>
                        <a14:foregroundMark x1="65111" y1="15000" x2="84222" y2="32857"/>
                        <a14:foregroundMark x1="83444" y1="65952" x2="75444" y2="83095"/>
                        <a14:foregroundMark x1="34333" y1="45476" x2="33556" y2="3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891" y="2666138"/>
            <a:ext cx="1059110" cy="4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D0F1610-8997-4B91-B023-7FF7CC88401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434" y="2643670"/>
            <a:ext cx="871868" cy="84196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669B7C1-A31F-4C5D-961E-B5A32B8A4518}"/>
              </a:ext>
            </a:extLst>
          </p:cNvPr>
          <p:cNvGrpSpPr/>
          <p:nvPr/>
        </p:nvGrpSpPr>
        <p:grpSpPr>
          <a:xfrm>
            <a:off x="16595139" y="4146355"/>
            <a:ext cx="871866" cy="1120425"/>
            <a:chOff x="10488161" y="2592493"/>
            <a:chExt cx="542924" cy="722485"/>
          </a:xfrm>
        </p:grpSpPr>
        <p:pic>
          <p:nvPicPr>
            <p:cNvPr id="41" name="그래픽 40" descr="데이터베이스 윤곽선">
              <a:extLst>
                <a:ext uri="{FF2B5EF4-FFF2-40B4-BE49-F238E27FC236}">
                  <a16:creationId xmlns:a16="http://schemas.microsoft.com/office/drawing/2014/main" id="{8EB485C8-E12F-46A4-B4FB-1356C35E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488161" y="2592493"/>
              <a:ext cx="542924" cy="5429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9D23D2-7A7C-48A7-9002-50E8AAE8FA30}"/>
                </a:ext>
              </a:extLst>
            </p:cNvPr>
            <p:cNvSpPr txBox="1"/>
            <p:nvPr/>
          </p:nvSpPr>
          <p:spPr>
            <a:xfrm>
              <a:off x="10524929" y="3056975"/>
              <a:ext cx="500738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DB</a:t>
              </a:r>
              <a:endParaRPr lang="ko-KR" altLang="en-US" sz="2000" kern="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2BFEFD-B9FD-4C21-BF41-74DB58CEC64B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7022366" y="3600455"/>
            <a:ext cx="8716" cy="54591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D794BF-EDB7-4AB2-9D17-B28F33AD5CD5}"/>
              </a:ext>
            </a:extLst>
          </p:cNvPr>
          <p:cNvCxnSpPr>
            <a:cxnSpLocks/>
          </p:cNvCxnSpPr>
          <p:nvPr/>
        </p:nvCxnSpPr>
        <p:spPr>
          <a:xfrm>
            <a:off x="16058918" y="3064652"/>
            <a:ext cx="527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949635-D028-46E4-A0E4-CA8F4977FC5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29" y="3072502"/>
            <a:ext cx="635166" cy="557716"/>
          </a:xfrm>
          <a:prstGeom prst="rect">
            <a:avLst/>
          </a:prstGeom>
        </p:spPr>
      </p:pic>
      <p:pic>
        <p:nvPicPr>
          <p:cNvPr id="46" name="Picture 4" descr="KEDA | Kubernetes Event-driven Autoscaling">
            <a:extLst>
              <a:ext uri="{FF2B5EF4-FFF2-40B4-BE49-F238E27FC236}">
                <a16:creationId xmlns:a16="http://schemas.microsoft.com/office/drawing/2014/main" id="{2A069608-77AB-4E62-AC49-0BD89244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9294" y="2921737"/>
            <a:ext cx="1040912" cy="10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E2FCAFC-1AF4-4CA5-863E-6D4EC23AA4E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67" y="3079477"/>
            <a:ext cx="635166" cy="549390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FD96D50-FA72-470C-8E77-C56426D6FF56}"/>
              </a:ext>
            </a:extLst>
          </p:cNvPr>
          <p:cNvSpPr/>
          <p:nvPr/>
        </p:nvSpPr>
        <p:spPr>
          <a:xfrm>
            <a:off x="6334063" y="2937480"/>
            <a:ext cx="1741938" cy="819496"/>
          </a:xfrm>
          <a:prstGeom prst="roundRect">
            <a:avLst/>
          </a:prstGeom>
          <a:noFill/>
          <a:ln>
            <a:solidFill>
              <a:srgbClr val="F264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latinLnBrk="0">
              <a:buClr>
                <a:srgbClr val="000000"/>
              </a:buClr>
            </a:pPr>
            <a:endParaRPr lang="ko-KR" altLang="en-US" sz="2000" kern="0">
              <a:solidFill>
                <a:srgbClr val="F2642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36EF07-8EA6-4546-965D-2D5D5D34F199}"/>
              </a:ext>
            </a:extLst>
          </p:cNvPr>
          <p:cNvSpPr txBox="1"/>
          <p:nvPr/>
        </p:nvSpPr>
        <p:spPr>
          <a:xfrm>
            <a:off x="6385112" y="370260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latinLnBrk="0">
              <a:buClr>
                <a:srgbClr val="000000"/>
              </a:buClr>
            </a:pPr>
            <a:r>
              <a:rPr lang="en-US" altLang="ko-KR" kern="0" dirty="0">
                <a:solidFill>
                  <a:srgbClr val="F264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Monitoring</a:t>
            </a:r>
            <a:endParaRPr lang="ko-KR" altLang="en-US" kern="0" dirty="0">
              <a:solidFill>
                <a:srgbClr val="F264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F7D915-4FA4-4909-862B-1DC58ACA7FC0}"/>
              </a:ext>
            </a:extLst>
          </p:cNvPr>
          <p:cNvGrpSpPr/>
          <p:nvPr/>
        </p:nvGrpSpPr>
        <p:grpSpPr>
          <a:xfrm>
            <a:off x="8727984" y="3413050"/>
            <a:ext cx="1561646" cy="1415046"/>
            <a:chOff x="4363992" y="1706525"/>
            <a:chExt cx="780823" cy="707523"/>
          </a:xfrm>
        </p:grpSpPr>
        <p:pic>
          <p:nvPicPr>
            <p:cNvPr id="49" name="Picture 10" descr="RabbitMQ 클러스터 구성하기 :: 조은우 개발 블로그">
              <a:extLst>
                <a:ext uri="{FF2B5EF4-FFF2-40B4-BE49-F238E27FC236}">
                  <a16:creationId xmlns:a16="http://schemas.microsoft.com/office/drawing/2014/main" id="{4745F062-D778-4756-AA03-C158DE1760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762" b="97381" l="7381" r="42619">
                          <a14:foregroundMark x1="9286" y1="7143" x2="11905" y2="23333"/>
                          <a14:foregroundMark x1="23333" y1="4762" x2="26905" y2="5952"/>
                          <a14:foregroundMark x1="7857" y1="7381" x2="7381" y2="10000"/>
                          <a14:foregroundMark x1="42976" y1="51905" x2="42976" y2="51905"/>
                          <a14:foregroundMark x1="8214" y1="90238" x2="8214" y2="90238"/>
                          <a14:foregroundMark x1="11429" y1="95000" x2="11429" y2="95000"/>
                          <a14:foregroundMark x1="15476" y1="92619" x2="15476" y2="92619"/>
                          <a14:foregroundMark x1="16786" y1="88810" x2="16786" y2="88810"/>
                          <a14:foregroundMark x1="21310" y1="89762" x2="21310" y2="89762"/>
                          <a14:foregroundMark x1="25595" y1="89524" x2="25595" y2="89524"/>
                          <a14:foregroundMark x1="25595" y1="84286" x2="25595" y2="84286"/>
                          <a14:foregroundMark x1="27857" y1="88333" x2="27857" y2="88333"/>
                          <a14:foregroundMark x1="41429" y1="93810" x2="41429" y2="93810"/>
                          <a14:foregroundMark x1="41429" y1="91905" x2="41429" y2="91905"/>
                          <a14:foregroundMark x1="41429" y1="91190" x2="41429" y2="91190"/>
                          <a14:foregroundMark x1="41548" y1="89762" x2="41548" y2="89762"/>
                          <a14:foregroundMark x1="41429" y1="88095" x2="41429" y2="88095"/>
                          <a14:foregroundMark x1="40952" y1="85000" x2="40952" y2="85000"/>
                          <a14:foregroundMark x1="41548" y1="97381" x2="41548" y2="97381"/>
                          <a14:foregroundMark x1="33452" y1="96667" x2="33452" y2="96667"/>
                          <a14:foregroundMark x1="30833" y1="84048" x2="30833" y2="84048"/>
                          <a14:foregroundMark x1="35714" y1="88095" x2="35714" y2="88095"/>
                          <a14:foregroundMark x1="36071" y1="93333" x2="36071" y2="93333"/>
                          <a14:foregroundMark x1="35952" y1="95714" x2="35952" y2="95714"/>
                          <a14:foregroundMark x1="35952" y1="91429" x2="35952" y2="91429"/>
                          <a14:foregroundMark x1="36071" y1="90238" x2="36071" y2="90238"/>
                          <a14:foregroundMark x1="36071" y1="96667" x2="36071" y2="96667"/>
                          <a14:backgroundMark x1="31310" y1="87857" x2="31310" y2="87857"/>
                          <a14:backgroundMark x1="31071" y1="86667" x2="31071" y2="86667"/>
                          <a14:backgroundMark x1="35595" y1="88571" x2="3559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2" r="53356" b="16927"/>
            <a:stretch/>
          </p:blipFill>
          <p:spPr bwMode="auto">
            <a:xfrm>
              <a:off x="4534377" y="1706525"/>
              <a:ext cx="419767" cy="40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46312B3-223E-4090-8DFE-9D1B8E5223D9}"/>
                </a:ext>
              </a:extLst>
            </p:cNvPr>
            <p:cNvSpPr txBox="1"/>
            <p:nvPr/>
          </p:nvSpPr>
          <p:spPr>
            <a:xfrm>
              <a:off x="4363992" y="2090882"/>
              <a:ext cx="780823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RabbitMQ 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Server</a:t>
              </a:r>
              <a:endParaRPr lang="ko-KR" altLang="en-US" kern="0" dirty="0">
                <a:solidFill>
                  <a:srgbClr val="FF66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endParaRPr>
            </a:p>
          </p:txBody>
        </p:sp>
      </p:grpSp>
      <p:pic>
        <p:nvPicPr>
          <p:cNvPr id="53" name="그래픽 52" descr="보안 카메라 단색으로 채워진">
            <a:extLst>
              <a:ext uri="{FF2B5EF4-FFF2-40B4-BE49-F238E27FC236}">
                <a16:creationId xmlns:a16="http://schemas.microsoft.com/office/drawing/2014/main" id="{A667CEFD-FC78-4A0A-B241-699F653D47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5065" y="9465325"/>
            <a:ext cx="870854" cy="759106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9C62BC9-AE4D-4990-89B2-83FAE184AFD7}"/>
              </a:ext>
            </a:extLst>
          </p:cNvPr>
          <p:cNvCxnSpPr>
            <a:stCxn id="27" idx="3"/>
          </p:cNvCxnSpPr>
          <p:nvPr/>
        </p:nvCxnSpPr>
        <p:spPr>
          <a:xfrm flipH="1">
            <a:off x="1298863" y="7525676"/>
            <a:ext cx="1070322" cy="120920"/>
          </a:xfrm>
          <a:prstGeom prst="line">
            <a:avLst/>
          </a:prstGeom>
          <a:ln w="28575">
            <a:solidFill>
              <a:srgbClr val="7599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E2EE48D-5DF9-44D9-A022-280C5FB75CCC}"/>
              </a:ext>
            </a:extLst>
          </p:cNvPr>
          <p:cNvCxnSpPr>
            <a:cxnSpLocks/>
          </p:cNvCxnSpPr>
          <p:nvPr/>
        </p:nvCxnSpPr>
        <p:spPr>
          <a:xfrm flipH="1">
            <a:off x="2183844" y="7666023"/>
            <a:ext cx="311440" cy="776638"/>
          </a:xfrm>
          <a:prstGeom prst="line">
            <a:avLst/>
          </a:prstGeom>
          <a:ln w="28575">
            <a:solidFill>
              <a:srgbClr val="7599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9CF325B-63B7-49BB-A0D3-4AF39FD99FB3}"/>
              </a:ext>
            </a:extLst>
          </p:cNvPr>
          <p:cNvCxnSpPr>
            <a:cxnSpLocks/>
            <a:stCxn id="27" idx="1"/>
          </p:cNvCxnSpPr>
          <p:nvPr/>
        </p:nvCxnSpPr>
        <p:spPr>
          <a:xfrm>
            <a:off x="3214753" y="7525678"/>
            <a:ext cx="1396738" cy="4857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38F9F09-E3E2-4C8A-A225-EA827F180400}"/>
              </a:ext>
            </a:extLst>
          </p:cNvPr>
          <p:cNvCxnSpPr>
            <a:cxnSpLocks/>
            <a:stCxn id="102" idx="2"/>
            <a:endCxn id="53" idx="0"/>
          </p:cNvCxnSpPr>
          <p:nvPr/>
        </p:nvCxnSpPr>
        <p:spPr>
          <a:xfrm>
            <a:off x="8299332" y="8759487"/>
            <a:ext cx="361160" cy="70583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래픽 62" descr="자동차 단색으로 채워진">
            <a:extLst>
              <a:ext uri="{FF2B5EF4-FFF2-40B4-BE49-F238E27FC236}">
                <a16:creationId xmlns:a16="http://schemas.microsoft.com/office/drawing/2014/main" id="{DB54AF99-DB68-42BE-B2C9-BF201896897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1725218" y="7487962"/>
            <a:ext cx="1468410" cy="1418048"/>
          </a:xfrm>
          <a:prstGeom prst="rect">
            <a:avLst/>
          </a:prstGeom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DE9B4D7-CE6E-4672-8A5F-6298A8C43AB4}"/>
              </a:ext>
            </a:extLst>
          </p:cNvPr>
          <p:cNvCxnSpPr>
            <a:cxnSpLocks/>
          </p:cNvCxnSpPr>
          <p:nvPr/>
        </p:nvCxnSpPr>
        <p:spPr>
          <a:xfrm flipH="1">
            <a:off x="10057930" y="3728076"/>
            <a:ext cx="674484" cy="29250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14" descr="PaaS-TA">
            <a:extLst>
              <a:ext uri="{FF2B5EF4-FFF2-40B4-BE49-F238E27FC236}">
                <a16:creationId xmlns:a16="http://schemas.microsoft.com/office/drawing/2014/main" id="{0CC02983-C836-455B-8F07-1263324B3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32245" b="71429" l="11605" r="47160">
                        <a14:foregroundMark x1="15802" y1="32653" x2="15802" y2="32653"/>
                        <a14:foregroundMark x1="14568" y1="57551" x2="14568" y2="57551"/>
                        <a14:foregroundMark x1="14568" y1="51837" x2="14568" y2="51837"/>
                        <a14:foregroundMark x1="16543" y1="51837" x2="16543" y2="51837"/>
                        <a14:foregroundMark x1="18025" y1="53061" x2="18025" y2="53061"/>
                        <a14:foregroundMark x1="19506" y1="57551" x2="46667" y2="57143"/>
                        <a14:foregroundMark x1="45432" y1="54286" x2="20988" y2="54694"/>
                        <a14:foregroundMark x1="47160" y1="60408" x2="18519" y2="59184"/>
                        <a14:foregroundMark x1="14815" y1="52653" x2="17778" y2="55510"/>
                        <a14:foregroundMark x1="16790" y1="56735" x2="26173" y2="57959"/>
                        <a14:foregroundMark x1="16049" y1="57143" x2="14568" y2="59592"/>
                        <a14:foregroundMark x1="15062" y1="57143" x2="14568" y2="58776"/>
                        <a14:foregroundMark x1="14321" y1="56735" x2="15309" y2="57551"/>
                        <a14:foregroundMark x1="16790" y1="57143" x2="21235" y2="57959"/>
                        <a14:foregroundMark x1="15802" y1="59184" x2="31358" y2="59184"/>
                        <a14:foregroundMark x1="31358" y1="59184" x2="46914" y2="59184"/>
                        <a14:foregroundMark x1="46914" y1="59184" x2="15802" y2="53878"/>
                        <a14:foregroundMark x1="15802" y1="53878" x2="18519" y2="53878"/>
                        <a14:foregroundMark x1="18272" y1="53061" x2="40741" y2="53878"/>
                        <a14:foregroundMark x1="39753" y1="53469" x2="45926" y2="54286"/>
                        <a14:foregroundMark x1="14568" y1="68571" x2="30864" y2="68980"/>
                        <a14:foregroundMark x1="29877" y1="67347" x2="14568" y2="66939"/>
                        <a14:foregroundMark x1="15062" y1="69388" x2="30864" y2="6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28327" r="49408" b="50514"/>
          <a:stretch/>
        </p:blipFill>
        <p:spPr bwMode="auto">
          <a:xfrm>
            <a:off x="14430675" y="1890315"/>
            <a:ext cx="1120966" cy="32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62B431B-5CA2-40A1-BE3D-11866D855E7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4109701" y="2904788"/>
            <a:ext cx="75019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OpenCV - 위키백과, 우리 모두의 백과사전">
            <a:extLst>
              <a:ext uri="{FF2B5EF4-FFF2-40B4-BE49-F238E27FC236}">
                <a16:creationId xmlns:a16="http://schemas.microsoft.com/office/drawing/2014/main" id="{34597FB3-3E87-41F3-B830-AA737798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65" y="6765432"/>
            <a:ext cx="688906" cy="81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16D08A4-2EB3-4170-B4B4-BAADC683B86F}"/>
              </a:ext>
            </a:extLst>
          </p:cNvPr>
          <p:cNvGrpSpPr/>
          <p:nvPr/>
        </p:nvGrpSpPr>
        <p:grpSpPr>
          <a:xfrm>
            <a:off x="7524701" y="7587073"/>
            <a:ext cx="1549262" cy="1172414"/>
            <a:chOff x="3762350" y="3793536"/>
            <a:chExt cx="774631" cy="58620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7ACFECE-27A4-4ED5-8BFA-F2B0A355BA8E}"/>
                </a:ext>
              </a:extLst>
            </p:cNvPr>
            <p:cNvSpPr/>
            <p:nvPr/>
          </p:nvSpPr>
          <p:spPr>
            <a:xfrm>
              <a:off x="3923436" y="3793536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4EBF7F3-EF61-4D53-B853-B98669FBE66C}"/>
                </a:ext>
              </a:extLst>
            </p:cNvPr>
            <p:cNvSpPr txBox="1"/>
            <p:nvPr/>
          </p:nvSpPr>
          <p:spPr>
            <a:xfrm>
              <a:off x="3762350" y="4195077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  <p:sp>
        <p:nvSpPr>
          <p:cNvPr id="73" name="Google Shape;188;p27">
            <a:extLst>
              <a:ext uri="{FF2B5EF4-FFF2-40B4-BE49-F238E27FC236}">
                <a16:creationId xmlns:a16="http://schemas.microsoft.com/office/drawing/2014/main" id="{857B6EFA-5183-42B6-AA54-98D89ABA0099}"/>
              </a:ext>
            </a:extLst>
          </p:cNvPr>
          <p:cNvSpPr txBox="1">
            <a:spLocks/>
          </p:cNvSpPr>
          <p:nvPr/>
        </p:nvSpPr>
        <p:spPr>
          <a:xfrm>
            <a:off x="678140" y="15001"/>
            <a:ext cx="13690400" cy="1589354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828800" latinLnBrk="0"/>
            <a:r>
              <a:rPr lang="en-US" altLang="ko-KR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(2)</a:t>
            </a:r>
            <a:r>
              <a:rPr lang="ko-KR" altLang="en-US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움직임 감지 후 </a:t>
            </a:r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RabbitMQ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</a:t>
            </a:r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Motion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큐에 메시지 전송</a:t>
            </a:r>
            <a:endParaRPr lang="en-US" sz="3200" kern="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96F5435-FE86-FF46-8FDB-96AC6C7F7C30}"/>
              </a:ext>
            </a:extLst>
          </p:cNvPr>
          <p:cNvGrpSpPr/>
          <p:nvPr/>
        </p:nvGrpSpPr>
        <p:grpSpPr>
          <a:xfrm>
            <a:off x="8603516" y="2937480"/>
            <a:ext cx="2323264" cy="478516"/>
            <a:chOff x="4301758" y="1468740"/>
            <a:chExt cx="1161632" cy="239258"/>
          </a:xfrm>
        </p:grpSpPr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E4FC3F2B-F4F9-574A-B824-5350B7DDCA41}"/>
                </a:ext>
              </a:extLst>
            </p:cNvPr>
            <p:cNvCxnSpPr>
              <a:cxnSpLocks/>
            </p:cNvCxnSpPr>
            <p:nvPr/>
          </p:nvCxnSpPr>
          <p:spPr>
            <a:xfrm>
              <a:off x="4306759" y="1468740"/>
              <a:ext cx="11566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185E773B-9FE7-D147-BA04-B1A1237269AB}"/>
                </a:ext>
              </a:extLst>
            </p:cNvPr>
            <p:cNvCxnSpPr>
              <a:cxnSpLocks/>
            </p:cNvCxnSpPr>
            <p:nvPr/>
          </p:nvCxnSpPr>
          <p:spPr>
            <a:xfrm>
              <a:off x="4301758" y="1695241"/>
              <a:ext cx="1127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BE4E3282-2789-E641-98B1-54B7E1894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4158" y="1468742"/>
              <a:ext cx="0" cy="237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81DF11EB-E199-AA46-8A91-FFC7FE10D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04" y="1470212"/>
              <a:ext cx="0" cy="237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C167758C-4AD0-7B43-936C-6FE66F67F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5312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EB693F4B-F901-FD49-8AAE-6F73B7CEF3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4198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198FDFF-B45D-7D49-A5FD-04784E9E17D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254535" y="8260432"/>
            <a:ext cx="920278" cy="52269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0026E35-8CDD-384C-8D3D-EB261DF0A4A5}"/>
              </a:ext>
            </a:extLst>
          </p:cNvPr>
          <p:cNvSpPr txBox="1"/>
          <p:nvPr/>
        </p:nvSpPr>
        <p:spPr>
          <a:xfrm>
            <a:off x="9327933" y="2346673"/>
            <a:ext cx="1688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latinLnBrk="0">
              <a:buClr>
                <a:srgbClr val="000000"/>
              </a:buClr>
            </a:pPr>
            <a:r>
              <a:rPr kumimoji="1" lang="en-US" altLang="ko-Kore-KR" sz="2200" kern="0" dirty="0">
                <a:solidFill>
                  <a:srgbClr val="A8DBA7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motion</a:t>
            </a:r>
            <a:endParaRPr kumimoji="1" lang="ko-Kore-KR" altLang="en-US" sz="2200" kern="0" dirty="0">
              <a:solidFill>
                <a:srgbClr val="A8DBA7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EEA6FF8-2D7B-400E-868F-FB81054609CC}"/>
              </a:ext>
            </a:extLst>
          </p:cNvPr>
          <p:cNvGrpSpPr/>
          <p:nvPr/>
        </p:nvGrpSpPr>
        <p:grpSpPr>
          <a:xfrm>
            <a:off x="4289319" y="7573059"/>
            <a:ext cx="1549262" cy="1172414"/>
            <a:chOff x="2144659" y="3786529"/>
            <a:chExt cx="774631" cy="586207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07D06435-68AC-4643-9086-4D111EC48575}"/>
                </a:ext>
              </a:extLst>
            </p:cNvPr>
            <p:cNvSpPr/>
            <p:nvPr/>
          </p:nvSpPr>
          <p:spPr>
            <a:xfrm>
              <a:off x="2305745" y="3786529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838361E-730E-4B33-AC6F-706B9EF5C442}"/>
                </a:ext>
              </a:extLst>
            </p:cNvPr>
            <p:cNvSpPr txBox="1"/>
            <p:nvPr/>
          </p:nvSpPr>
          <p:spPr>
            <a:xfrm>
              <a:off x="2144659" y="4188070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1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93827E-6 L 0.12518 -0.001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216 L 0.18872 -0.52068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58" y="-26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1001">
            <a:extLst>
              <a:ext uri="{FF2B5EF4-FFF2-40B4-BE49-F238E27FC236}">
                <a16:creationId xmlns:a16="http://schemas.microsoft.com/office/drawing/2014/main" id="{5D6644D7-B918-432D-A80C-50485AD47EF5}"/>
              </a:ext>
            </a:extLst>
          </p:cNvPr>
          <p:cNvGrpSpPr/>
          <p:nvPr/>
        </p:nvGrpSpPr>
        <p:grpSpPr>
          <a:xfrm>
            <a:off x="-7857544" y="-3488412"/>
            <a:ext cx="34061400" cy="19050001"/>
            <a:chOff x="-4657305" y="599806"/>
            <a:chExt cx="27600324" cy="11321495"/>
          </a:xfrm>
        </p:grpSpPr>
        <p:pic>
          <p:nvPicPr>
            <p:cNvPr id="86" name="Object 2">
              <a:extLst>
                <a:ext uri="{FF2B5EF4-FFF2-40B4-BE49-F238E27FC236}">
                  <a16:creationId xmlns:a16="http://schemas.microsoft.com/office/drawing/2014/main" id="{3BAA12E8-6326-445D-9818-1222FC5F1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57305" y="599806"/>
              <a:ext cx="27600324" cy="11321495"/>
            </a:xfrm>
            <a:prstGeom prst="rect">
              <a:avLst/>
            </a:prstGeom>
          </p:spPr>
        </p:pic>
        <p:pic>
          <p:nvPicPr>
            <p:cNvPr id="87" name="Object 3">
              <a:extLst>
                <a:ext uri="{FF2B5EF4-FFF2-40B4-BE49-F238E27FC236}">
                  <a16:creationId xmlns:a16="http://schemas.microsoft.com/office/drawing/2014/main" id="{B771B7A6-0006-4C76-9E4A-E625ED55F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686" y="2884244"/>
              <a:ext cx="14518340" cy="595534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58E07B-FB2D-4CF2-A29D-2B768E30543B}"/>
              </a:ext>
            </a:extLst>
          </p:cNvPr>
          <p:cNvGrpSpPr/>
          <p:nvPr/>
        </p:nvGrpSpPr>
        <p:grpSpPr>
          <a:xfrm>
            <a:off x="7268447" y="5646677"/>
            <a:ext cx="3102382" cy="3161778"/>
            <a:chOff x="1609162" y="1189530"/>
            <a:chExt cx="1931896" cy="20388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82849A9-ADF7-44E8-BCEC-D334AA50A15B}"/>
                </a:ext>
              </a:extLst>
            </p:cNvPr>
            <p:cNvSpPr/>
            <p:nvPr/>
          </p:nvSpPr>
          <p:spPr>
            <a:xfrm>
              <a:off x="1609162" y="1453529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8D416-2DC5-4D26-9E40-7DC9705EBD70}"/>
                </a:ext>
              </a:extLst>
            </p:cNvPr>
            <p:cNvSpPr txBox="1"/>
            <p:nvPr/>
          </p:nvSpPr>
          <p:spPr>
            <a:xfrm>
              <a:off x="1609162" y="1189530"/>
              <a:ext cx="1926045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대전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44CF5F-A485-4308-8F53-CDE6D54EEFEF}"/>
              </a:ext>
            </a:extLst>
          </p:cNvPr>
          <p:cNvGrpSpPr/>
          <p:nvPr/>
        </p:nvGrpSpPr>
        <p:grpSpPr>
          <a:xfrm>
            <a:off x="4009392" y="5636479"/>
            <a:ext cx="3102384" cy="3157762"/>
            <a:chOff x="1609161" y="3548792"/>
            <a:chExt cx="1931898" cy="2036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DE4414A-C9E0-4F7E-83F5-590544AEC1A4}"/>
                </a:ext>
              </a:extLst>
            </p:cNvPr>
            <p:cNvSpPr/>
            <p:nvPr/>
          </p:nvSpPr>
          <p:spPr>
            <a:xfrm>
              <a:off x="1609163" y="3810201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2F1F73-8E1E-4B46-A690-6CE50AEDC6DA}"/>
                </a:ext>
              </a:extLst>
            </p:cNvPr>
            <p:cNvSpPr txBox="1"/>
            <p:nvPr/>
          </p:nvSpPr>
          <p:spPr>
            <a:xfrm>
              <a:off x="1609161" y="3548792"/>
              <a:ext cx="1926044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879D94-F0FE-4BD8-A28A-811D99640BD6}"/>
              </a:ext>
            </a:extLst>
          </p:cNvPr>
          <p:cNvGrpSpPr/>
          <p:nvPr/>
        </p:nvGrpSpPr>
        <p:grpSpPr>
          <a:xfrm>
            <a:off x="3631916" y="1806282"/>
            <a:ext cx="10736624" cy="7209592"/>
            <a:chOff x="1374102" y="1337934"/>
            <a:chExt cx="6972040" cy="433053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96C85C-9A10-4B6C-B0B0-F6EFF56EAFC4}"/>
                </a:ext>
              </a:extLst>
            </p:cNvPr>
            <p:cNvSpPr/>
            <p:nvPr/>
          </p:nvSpPr>
          <p:spPr>
            <a:xfrm>
              <a:off x="1452282" y="1622612"/>
              <a:ext cx="6893860" cy="4045858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3C5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8FF8CC-A0FA-4796-8A9D-47181256613A}"/>
                </a:ext>
              </a:extLst>
            </p:cNvPr>
            <p:cNvSpPr txBox="1"/>
            <p:nvPr/>
          </p:nvSpPr>
          <p:spPr>
            <a:xfrm>
              <a:off x="1837731" y="1349771"/>
              <a:ext cx="2076630" cy="240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3B5EE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Kubernetes Cluster</a:t>
              </a:r>
              <a:endParaRPr lang="ko-KR" altLang="en-US" sz="2000" kern="0" dirty="0">
                <a:solidFill>
                  <a:srgbClr val="3B5EE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pic>
          <p:nvPicPr>
            <p:cNvPr id="16" name="Picture 2" descr="Kubernetes | asbubam&amp;#39;s blog on 2dal.com">
              <a:extLst>
                <a:ext uri="{FF2B5EF4-FFF2-40B4-BE49-F238E27FC236}">
                  <a16:creationId xmlns:a16="http://schemas.microsoft.com/office/drawing/2014/main" id="{B0BF4B3E-4C1E-4845-831F-57F9EB651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5" t="7157" r="22213" b="31493"/>
            <a:stretch/>
          </p:blipFill>
          <p:spPr bwMode="auto">
            <a:xfrm>
              <a:off x="1374102" y="1337934"/>
              <a:ext cx="545169" cy="42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519105-7011-46AF-B462-F521BBBB9248}"/>
              </a:ext>
            </a:extLst>
          </p:cNvPr>
          <p:cNvGrpSpPr/>
          <p:nvPr/>
        </p:nvGrpSpPr>
        <p:grpSpPr>
          <a:xfrm>
            <a:off x="10794295" y="5835493"/>
            <a:ext cx="3026122" cy="2953890"/>
            <a:chOff x="6991041" y="3375210"/>
            <a:chExt cx="1884408" cy="190475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655DB0-2FA0-4392-9C37-1BFE4C23A9C3}"/>
                </a:ext>
              </a:extLst>
            </p:cNvPr>
            <p:cNvGrpSpPr/>
            <p:nvPr/>
          </p:nvGrpSpPr>
          <p:grpSpPr>
            <a:xfrm>
              <a:off x="6991041" y="3375210"/>
              <a:ext cx="1884408" cy="1904758"/>
              <a:chOff x="4864127" y="2362643"/>
              <a:chExt cx="1884408" cy="190475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C7D4404-2279-4FD4-A141-1CE3B1B2D247}"/>
                  </a:ext>
                </a:extLst>
              </p:cNvPr>
              <p:cNvSpPr/>
              <p:nvPr/>
            </p:nvSpPr>
            <p:spPr>
              <a:xfrm>
                <a:off x="4946628" y="2673131"/>
                <a:ext cx="1801907" cy="1594270"/>
              </a:xfrm>
              <a:prstGeom prst="roundRect">
                <a:avLst>
                  <a:gd name="adj" fmla="val 3252"/>
                </a:avLst>
              </a:prstGeom>
              <a:noFill/>
              <a:ln w="28575">
                <a:solidFill>
                  <a:srgbClr val="0228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 latinLnBrk="0">
                  <a:buClr>
                    <a:srgbClr val="000000"/>
                  </a:buClr>
                </a:pPr>
                <a:endParaRPr lang="ko-KR" altLang="en-US" sz="2000" kern="0" dirty="0">
                  <a:solidFill>
                    <a:srgbClr val="0228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3FD3FC-6D00-4496-83FA-58BEE3CBC7AA}"/>
                  </a:ext>
                </a:extLst>
              </p:cNvPr>
              <p:cNvSpPr txBox="1"/>
              <p:nvPr/>
            </p:nvSpPr>
            <p:spPr>
              <a:xfrm>
                <a:off x="5222100" y="2400952"/>
                <a:ext cx="1526435" cy="258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1828800" latinLnBrk="0">
                  <a:buClr>
                    <a:srgbClr val="000000"/>
                  </a:buClr>
                </a:pP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HPC(</a:t>
                </a:r>
                <a:r>
                  <a:rPr lang="ko-KR" altLang="en-US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성남</a:t>
                </a: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)</a:t>
                </a:r>
                <a:endParaRPr lang="ko-KR" altLang="en-US" sz="2000" kern="0" dirty="0">
                  <a:solidFill>
                    <a:srgbClr val="02286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endParaRPr>
              </a:p>
            </p:txBody>
          </p:sp>
          <p:pic>
            <p:nvPicPr>
              <p:cNvPr id="22" name="Picture 2" descr="2020 ICT 기기산업 페스티벌 전시회">
                <a:extLst>
                  <a:ext uri="{FF2B5EF4-FFF2-40B4-BE49-F238E27FC236}">
                    <a16:creationId xmlns:a16="http://schemas.microsoft.com/office/drawing/2014/main" id="{F178F668-FA46-4738-8F00-C6271ED3E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20" t="36471" r="73709" b="40859"/>
              <a:stretch/>
            </p:blipFill>
            <p:spPr bwMode="auto">
              <a:xfrm>
                <a:off x="4864127" y="2362643"/>
                <a:ext cx="383409" cy="384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4CAFBBE-6EE6-4193-A0F2-8502C3A4ECC4}"/>
                </a:ext>
              </a:extLst>
            </p:cNvPr>
            <p:cNvSpPr/>
            <p:nvPr/>
          </p:nvSpPr>
          <p:spPr>
            <a:xfrm>
              <a:off x="7089663" y="4887894"/>
              <a:ext cx="1770194" cy="37509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Nvidia-docker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(CUDA)</a:t>
              </a:r>
              <a:endParaRPr lang="ko-KR" altLang="en-US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F203A-EBC3-4D9F-BFA5-845D51F8C054}"/>
              </a:ext>
            </a:extLst>
          </p:cNvPr>
          <p:cNvGrpSpPr/>
          <p:nvPr/>
        </p:nvGrpSpPr>
        <p:grpSpPr>
          <a:xfrm>
            <a:off x="3492501" y="960952"/>
            <a:ext cx="15481299" cy="8424348"/>
            <a:chOff x="1299881" y="800939"/>
            <a:chExt cx="9627779" cy="501715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CA4FB62-FAE0-484D-94FB-981024874269}"/>
                </a:ext>
              </a:extLst>
            </p:cNvPr>
            <p:cNvSpPr/>
            <p:nvPr/>
          </p:nvSpPr>
          <p:spPr>
            <a:xfrm>
              <a:off x="1299881" y="1184789"/>
              <a:ext cx="8991601" cy="4633305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22C783-22EB-4335-9032-4A3E2B51CDEB}"/>
                </a:ext>
              </a:extLst>
            </p:cNvPr>
            <p:cNvSpPr txBox="1"/>
            <p:nvPr/>
          </p:nvSpPr>
          <p:spPr>
            <a:xfrm>
              <a:off x="9201241" y="866409"/>
              <a:ext cx="1726419" cy="2566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KOREN 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망</a:t>
              </a:r>
            </a:p>
          </p:txBody>
        </p:sp>
        <p:pic>
          <p:nvPicPr>
            <p:cNvPr id="26" name="Picture 2" descr="KOREN - 2018 NET 챌린지 캠프 | Facebook">
              <a:extLst>
                <a:ext uri="{FF2B5EF4-FFF2-40B4-BE49-F238E27FC236}">
                  <a16:creationId xmlns:a16="http://schemas.microsoft.com/office/drawing/2014/main" id="{9A40AACC-D85D-47DB-B81E-182FF709A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67" b="98667" l="4889" r="99556">
                          <a14:foregroundMark x1="32000" y1="11556" x2="32000" y2="11556"/>
                          <a14:foregroundMark x1="44000" y1="9778" x2="36444" y2="20889"/>
                          <a14:foregroundMark x1="56000" y1="10222" x2="60889" y2="5778"/>
                          <a14:foregroundMark x1="52000" y1="10222" x2="49333" y2="12444"/>
                          <a14:foregroundMark x1="83556" y1="51556" x2="76000" y2="40000"/>
                          <a14:foregroundMark x1="73778" y1="62222" x2="62222" y2="51111"/>
                          <a14:foregroundMark x1="73778" y1="50222" x2="85333" y2="55111"/>
                          <a14:foregroundMark x1="85778" y1="60444" x2="85778" y2="65333"/>
                          <a14:foregroundMark x1="87111" y1="64000" x2="91111" y2="49778"/>
                          <a14:foregroundMark x1="93333" y1="41333" x2="93333" y2="41333"/>
                          <a14:foregroundMark x1="95111" y1="48889" x2="95111" y2="44444"/>
                          <a14:foregroundMark x1="83556" y1="89778" x2="70222" y2="77778"/>
                          <a14:foregroundMark x1="68444" y1="79556" x2="56444" y2="63556"/>
                          <a14:foregroundMark x1="80000" y1="92444" x2="85333" y2="95111"/>
                          <a14:foregroundMark x1="85778" y1="88889" x2="99556" y2="93778"/>
                          <a14:foregroundMark x1="92000" y1="96000" x2="93778" y2="99111"/>
                          <a14:foregroundMark x1="37333" y1="81778" x2="43111" y2="92889"/>
                          <a14:foregroundMark x1="8444" y1="64000" x2="4889" y2="42667"/>
                          <a14:foregroundMark x1="47111" y1="4000" x2="47111" y2="2667"/>
                          <a14:foregroundMark x1="58222" y1="9333" x2="66222" y2="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932" y="800939"/>
              <a:ext cx="383229" cy="38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그래픽 26" descr="보안 카메라 단색으로 채워진">
            <a:extLst>
              <a:ext uri="{FF2B5EF4-FFF2-40B4-BE49-F238E27FC236}">
                <a16:creationId xmlns:a16="http://schemas.microsoft.com/office/drawing/2014/main" id="{725B61F3-1C2F-44F0-8A17-4B5BAC467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369184" y="7146125"/>
            <a:ext cx="845568" cy="759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2410B1-ADAC-419D-A9AD-A19E6201CF75}"/>
              </a:ext>
            </a:extLst>
          </p:cNvPr>
          <p:cNvGrpSpPr/>
          <p:nvPr/>
        </p:nvGrpSpPr>
        <p:grpSpPr>
          <a:xfrm>
            <a:off x="6165700" y="2357028"/>
            <a:ext cx="6014908" cy="2650116"/>
            <a:chOff x="1609161" y="3521360"/>
            <a:chExt cx="1931898" cy="210878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3291BA7-9296-42B4-9723-D42DC5B9356E}"/>
                </a:ext>
              </a:extLst>
            </p:cNvPr>
            <p:cNvSpPr/>
            <p:nvPr/>
          </p:nvSpPr>
          <p:spPr>
            <a:xfrm>
              <a:off x="1609163" y="3855337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46A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43F18-0C47-436C-B51C-CFE12A0EFE88}"/>
                </a:ext>
              </a:extLst>
            </p:cNvPr>
            <p:cNvSpPr txBox="1"/>
            <p:nvPr/>
          </p:nvSpPr>
          <p:spPr>
            <a:xfrm>
              <a:off x="1609161" y="3521360"/>
              <a:ext cx="1726419" cy="3183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Master Node(</a:t>
              </a:r>
              <a:r>
                <a:rPr lang="ko-KR" altLang="en-US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46A8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09609C-65AC-428E-B109-4527A27C947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 rot="5400000">
            <a:off x="7049854" y="3513175"/>
            <a:ext cx="629335" cy="3617273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6056509-341C-454E-A897-A7765073DA8C}"/>
              </a:ext>
            </a:extLst>
          </p:cNvPr>
          <p:cNvCxnSpPr>
            <a:cxnSpLocks/>
            <a:stCxn id="29" idx="2"/>
            <a:endCxn id="21" idx="0"/>
          </p:cNvCxnSpPr>
          <p:nvPr/>
        </p:nvCxnSpPr>
        <p:spPr>
          <a:xfrm rot="16200000" flipH="1">
            <a:off x="10440092" y="3740208"/>
            <a:ext cx="887758" cy="3421629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99DF264-A28C-477D-8B54-974464D27A74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 rot="5400000">
            <a:off x="8674283" y="5147802"/>
            <a:ext cx="639533" cy="358217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109C56-2BA9-449C-8F26-ED199C30DEF1}"/>
              </a:ext>
            </a:extLst>
          </p:cNvPr>
          <p:cNvGrpSpPr/>
          <p:nvPr/>
        </p:nvGrpSpPr>
        <p:grpSpPr>
          <a:xfrm>
            <a:off x="14589298" y="1825989"/>
            <a:ext cx="3317702" cy="3727090"/>
            <a:chOff x="1609163" y="3511587"/>
            <a:chExt cx="2065979" cy="285218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38E3E30-7B2E-4CC9-A21E-F5F258ADEB2C}"/>
                </a:ext>
              </a:extLst>
            </p:cNvPr>
            <p:cNvSpPr/>
            <p:nvPr/>
          </p:nvSpPr>
          <p:spPr>
            <a:xfrm>
              <a:off x="1609163" y="3855336"/>
              <a:ext cx="1931896" cy="2508438"/>
            </a:xfrm>
            <a:prstGeom prst="roundRect">
              <a:avLst>
                <a:gd name="adj" fmla="val 3252"/>
              </a:avLst>
            </a:prstGeom>
            <a:noFill/>
            <a:ln w="28575">
              <a:solidFill>
                <a:srgbClr val="F8A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 dirty="0">
                <a:solidFill>
                  <a:srgbClr val="F89B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25E89D-B8EF-4F73-AA46-4981C4FEB0CD}"/>
                </a:ext>
              </a:extLst>
            </p:cNvPr>
            <p:cNvSpPr txBox="1"/>
            <p:nvPr/>
          </p:nvSpPr>
          <p:spPr>
            <a:xfrm>
              <a:off x="1948724" y="3511587"/>
              <a:ext cx="1726418" cy="306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F8AB4C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PaaS-TA</a:t>
              </a:r>
              <a:endParaRPr lang="ko-KR" altLang="en-US" sz="2000" kern="0" dirty="0">
                <a:solidFill>
                  <a:srgbClr val="F8AB4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pic>
        <p:nvPicPr>
          <p:cNvPr id="37" name="Picture 6" descr="Apache Logo">
            <a:extLst>
              <a:ext uri="{FF2B5EF4-FFF2-40B4-BE49-F238E27FC236}">
                <a16:creationId xmlns:a16="http://schemas.microsoft.com/office/drawing/2014/main" id="{506B58D6-4495-40C9-B48A-657B6071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96" b="90000" l="1000" r="97111">
                        <a14:foregroundMark x1="7778" y1="41739" x2="5111" y2="60435"/>
                        <a14:foregroundMark x1="11444" y1="53696" x2="13889" y2="43043"/>
                        <a14:foregroundMark x1="19444" y1="8696" x2="19444" y2="8696"/>
                        <a14:foregroundMark x1="3111" y1="65435" x2="3111" y2="65435"/>
                        <a14:foregroundMark x1="6444" y1="67826" x2="6444" y2="67826"/>
                        <a14:foregroundMark x1="5667" y1="69565" x2="6444" y2="64130"/>
                        <a14:foregroundMark x1="7111" y1="66304" x2="9444" y2="65217"/>
                        <a14:foregroundMark x1="4058" y1="63892" x2="3333" y2="67391"/>
                        <a14:foregroundMark x1="5000" y1="59348" x2="4113" y2="63627"/>
                        <a14:foregroundMark x1="6444" y1="64130" x2="5444" y2="71304"/>
                        <a14:foregroundMark x1="2722" y1="77992" x2="1444" y2="83261"/>
                        <a14:foregroundMark x1="4133" y1="72174" x2="4028" y2="72606"/>
                        <a14:foregroundMark x1="5556" y1="66304" x2="4133" y2="72174"/>
                        <a14:foregroundMark x1="2988" y1="72174" x2="5444" y2="55652"/>
                        <a14:foregroundMark x1="26333" y1="51522" x2="26333" y2="51522"/>
                        <a14:foregroundMark x1="39000" y1="49783" x2="39000" y2="49783"/>
                        <a14:foregroundMark x1="50889" y1="51087" x2="50889" y2="51087"/>
                        <a14:foregroundMark x1="61556" y1="51087" x2="61556" y2="51087"/>
                        <a14:foregroundMark x1="77667" y1="46522" x2="77667" y2="46522"/>
                        <a14:foregroundMark x1="91000" y1="45435" x2="91000" y2="45435"/>
                        <a14:foregroundMark x1="91333" y1="42826" x2="91333" y2="42826"/>
                        <a14:foregroundMark x1="91333" y1="41304" x2="91000" y2="34783"/>
                        <a14:foregroundMark x1="91333" y1="34130" x2="93222" y2="33478"/>
                        <a14:foregroundMark x1="95111" y1="46739" x2="97111" y2="46739"/>
                        <a14:foregroundMark x1="7333" y1="65217" x2="6333" y2="70217"/>
                        <a14:foregroundMark x1="76889" y1="46957" x2="76222" y2="45217"/>
                        <a14:foregroundMark x1="6444" y1="55217" x2="3667" y2="65435"/>
                        <a14:foregroundMark x1="2831" y1="70256" x2="2740" y2="71065"/>
                        <a14:foregroundMark x1="3508" y1="64242" x2="2903" y2="69620"/>
                        <a14:foregroundMark x1="3763" y1="62009" x2="4111" y2="58913"/>
                        <a14:foregroundMark x1="2889" y1="69783" x2="3512" y2="64237"/>
                        <a14:foregroundMark x1="2889" y1="65435" x2="2719" y2="65043"/>
                        <a14:foregroundMark x1="4667" y1="63478" x2="4333" y2="61739"/>
                        <a14:foregroundMark x1="7222" y1="63261" x2="8778" y2="67391"/>
                        <a14:foregroundMark x1="8222" y1="65217" x2="11222" y2="63478"/>
                        <a14:foregroundMark x1="11444" y1="61087" x2="9111" y2="66739"/>
                        <a14:foregroundMark x1="9000" y1="67174" x2="7889" y2="68043"/>
                        <a14:backgroundMark x1="1556" y1="65435" x2="556" y2="61522"/>
                        <a14:backgroundMark x1="1222" y1="62391" x2="1222" y2="62391"/>
                        <a14:backgroundMark x1="1889" y1="62826" x2="1889" y2="62826"/>
                        <a14:backgroundMark x1="1444" y1="61522" x2="1444" y2="61522"/>
                        <a14:backgroundMark x1="1444" y1="61522" x2="1667" y2="63696"/>
                        <a14:backgroundMark x1="1889" y1="63913" x2="2333" y2="65435"/>
                        <a14:backgroundMark x1="1889" y1="63696" x2="1000" y2="60652"/>
                        <a14:backgroundMark x1="1556" y1="74783" x2="1111" y2="84130"/>
                        <a14:backgroundMark x1="1889" y1="73261" x2="2222" y2="72826"/>
                        <a14:backgroundMark x1="2556" y1="72174" x2="2556" y2="72174"/>
                        <a14:backgroundMark x1="2667" y1="71957" x2="2667" y2="71957"/>
                        <a14:backgroundMark x1="2111" y1="73043" x2="2111" y2="75652"/>
                        <a14:backgroundMark x1="2889" y1="71957" x2="2556" y2="74130"/>
                        <a14:backgroundMark x1="2889" y1="71522" x2="2444" y2="71522"/>
                        <a14:backgroundMark x1="3444" y1="73043" x2="3333" y2="7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726" y="3057900"/>
            <a:ext cx="1373440" cy="67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HP, PHP png | PNGEgg">
            <a:extLst>
              <a:ext uri="{FF2B5EF4-FFF2-40B4-BE49-F238E27FC236}">
                <a16:creationId xmlns:a16="http://schemas.microsoft.com/office/drawing/2014/main" id="{EB3C4ACD-18E2-468A-9DC4-4498EC4C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4524" l="9778" r="90667">
                        <a14:foregroundMark x1="47333" y1="11905" x2="50333" y2="10952"/>
                        <a14:foregroundMark x1="9778" y1="47619" x2="9778" y2="47619"/>
                        <a14:foregroundMark x1="49111" y1="94524" x2="51444" y2="93571"/>
                        <a14:foregroundMark x1="90667" y1="48333" x2="90667" y2="48333"/>
                        <a14:foregroundMark x1="86556" y1="46190" x2="27333" y2="35476"/>
                        <a14:foregroundMark x1="27333" y1="35476" x2="27556" y2="62143"/>
                        <a14:foregroundMark x1="27556" y1="62143" x2="60444" y2="65714"/>
                        <a14:foregroundMark x1="60444" y1="65714" x2="65111" y2="64524"/>
                        <a14:foregroundMark x1="85111" y1="61667" x2="52000" y2="79048"/>
                        <a14:foregroundMark x1="50889" y1="79048" x2="28000" y2="70714"/>
                        <a14:foregroundMark x1="41333" y1="77619" x2="14333" y2="50952"/>
                        <a14:foregroundMark x1="16667" y1="50476" x2="25667" y2="19762"/>
                        <a14:foregroundMark x1="26222" y1="19286" x2="56000" y2="10476"/>
                        <a14:foregroundMark x1="54778" y1="14048" x2="32333" y2="31905"/>
                        <a14:foregroundMark x1="60778" y1="19762" x2="80111" y2="39048"/>
                        <a14:foregroundMark x1="54333" y1="21905" x2="57556" y2="31667"/>
                        <a14:foregroundMark x1="57556" y1="31667" x2="68889" y2="48095"/>
                        <a14:foregroundMark x1="59667" y1="20000" x2="73444" y2="34762"/>
                        <a14:foregroundMark x1="65111" y1="15000" x2="84222" y2="32857"/>
                        <a14:foregroundMark x1="83444" y1="65952" x2="75444" y2="83095"/>
                        <a14:foregroundMark x1="34333" y1="45476" x2="33556" y2="3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891" y="2666138"/>
            <a:ext cx="1059110" cy="4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D0F1610-8997-4B91-B023-7FF7CC88401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434" y="2643670"/>
            <a:ext cx="871868" cy="84196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669B7C1-A31F-4C5D-961E-B5A32B8A4518}"/>
              </a:ext>
            </a:extLst>
          </p:cNvPr>
          <p:cNvGrpSpPr/>
          <p:nvPr/>
        </p:nvGrpSpPr>
        <p:grpSpPr>
          <a:xfrm>
            <a:off x="16595139" y="4146355"/>
            <a:ext cx="871866" cy="1120425"/>
            <a:chOff x="10488161" y="2592493"/>
            <a:chExt cx="542924" cy="722485"/>
          </a:xfrm>
        </p:grpSpPr>
        <p:pic>
          <p:nvPicPr>
            <p:cNvPr id="41" name="그래픽 40" descr="데이터베이스 윤곽선">
              <a:extLst>
                <a:ext uri="{FF2B5EF4-FFF2-40B4-BE49-F238E27FC236}">
                  <a16:creationId xmlns:a16="http://schemas.microsoft.com/office/drawing/2014/main" id="{8EB485C8-E12F-46A4-B4FB-1356C35E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488161" y="2592493"/>
              <a:ext cx="542924" cy="5429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9D23D2-7A7C-48A7-9002-50E8AAE8FA30}"/>
                </a:ext>
              </a:extLst>
            </p:cNvPr>
            <p:cNvSpPr txBox="1"/>
            <p:nvPr/>
          </p:nvSpPr>
          <p:spPr>
            <a:xfrm>
              <a:off x="10524929" y="3056975"/>
              <a:ext cx="500738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DB</a:t>
              </a:r>
              <a:endParaRPr lang="ko-KR" altLang="en-US" sz="2000" kern="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2BFEFD-B9FD-4C21-BF41-74DB58CEC64B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7022366" y="3600455"/>
            <a:ext cx="8716" cy="54591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D794BF-EDB7-4AB2-9D17-B28F33AD5CD5}"/>
              </a:ext>
            </a:extLst>
          </p:cNvPr>
          <p:cNvCxnSpPr>
            <a:cxnSpLocks/>
          </p:cNvCxnSpPr>
          <p:nvPr/>
        </p:nvCxnSpPr>
        <p:spPr>
          <a:xfrm>
            <a:off x="16058918" y="3064652"/>
            <a:ext cx="527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949635-D028-46E4-A0E4-CA8F4977FC5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29" y="3072502"/>
            <a:ext cx="635166" cy="557716"/>
          </a:xfrm>
          <a:prstGeom prst="rect">
            <a:avLst/>
          </a:prstGeom>
        </p:spPr>
      </p:pic>
      <p:pic>
        <p:nvPicPr>
          <p:cNvPr id="46" name="Picture 4" descr="KEDA | Kubernetes Event-driven Autoscaling">
            <a:extLst>
              <a:ext uri="{FF2B5EF4-FFF2-40B4-BE49-F238E27FC236}">
                <a16:creationId xmlns:a16="http://schemas.microsoft.com/office/drawing/2014/main" id="{2A069608-77AB-4E62-AC49-0BD89244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9294" y="2921737"/>
            <a:ext cx="1040912" cy="10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E2FCAFC-1AF4-4CA5-863E-6D4EC23AA4E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67" y="3079477"/>
            <a:ext cx="635166" cy="549390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FD96D50-FA72-470C-8E77-C56426D6FF56}"/>
              </a:ext>
            </a:extLst>
          </p:cNvPr>
          <p:cNvSpPr/>
          <p:nvPr/>
        </p:nvSpPr>
        <p:spPr>
          <a:xfrm>
            <a:off x="6334063" y="2937480"/>
            <a:ext cx="1741938" cy="819496"/>
          </a:xfrm>
          <a:prstGeom prst="roundRect">
            <a:avLst/>
          </a:prstGeom>
          <a:noFill/>
          <a:ln>
            <a:solidFill>
              <a:srgbClr val="F264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latinLnBrk="0">
              <a:buClr>
                <a:srgbClr val="000000"/>
              </a:buClr>
            </a:pPr>
            <a:endParaRPr lang="ko-KR" altLang="en-US" sz="2000" kern="0">
              <a:solidFill>
                <a:srgbClr val="F2642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36EF07-8EA6-4546-965D-2D5D5D34F199}"/>
              </a:ext>
            </a:extLst>
          </p:cNvPr>
          <p:cNvSpPr txBox="1"/>
          <p:nvPr/>
        </p:nvSpPr>
        <p:spPr>
          <a:xfrm>
            <a:off x="6385112" y="370260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latinLnBrk="0">
              <a:buClr>
                <a:srgbClr val="000000"/>
              </a:buClr>
            </a:pPr>
            <a:r>
              <a:rPr lang="en-US" altLang="ko-KR" kern="0" dirty="0">
                <a:solidFill>
                  <a:srgbClr val="F264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Monitoring</a:t>
            </a:r>
            <a:endParaRPr lang="ko-KR" altLang="en-US" kern="0" dirty="0">
              <a:solidFill>
                <a:srgbClr val="F264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F7D915-4FA4-4909-862B-1DC58ACA7FC0}"/>
              </a:ext>
            </a:extLst>
          </p:cNvPr>
          <p:cNvGrpSpPr/>
          <p:nvPr/>
        </p:nvGrpSpPr>
        <p:grpSpPr>
          <a:xfrm>
            <a:off x="8727984" y="3413050"/>
            <a:ext cx="1561646" cy="1415046"/>
            <a:chOff x="4363992" y="1706525"/>
            <a:chExt cx="780823" cy="707523"/>
          </a:xfrm>
        </p:grpSpPr>
        <p:pic>
          <p:nvPicPr>
            <p:cNvPr id="49" name="Picture 10" descr="RabbitMQ 클러스터 구성하기 :: 조은우 개발 블로그">
              <a:extLst>
                <a:ext uri="{FF2B5EF4-FFF2-40B4-BE49-F238E27FC236}">
                  <a16:creationId xmlns:a16="http://schemas.microsoft.com/office/drawing/2014/main" id="{4745F062-D778-4756-AA03-C158DE1760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762" b="97381" l="7381" r="42619">
                          <a14:foregroundMark x1="9286" y1="7143" x2="11905" y2="23333"/>
                          <a14:foregroundMark x1="23333" y1="4762" x2="26905" y2="5952"/>
                          <a14:foregroundMark x1="7857" y1="7381" x2="7381" y2="10000"/>
                          <a14:foregroundMark x1="42976" y1="51905" x2="42976" y2="51905"/>
                          <a14:foregroundMark x1="8214" y1="90238" x2="8214" y2="90238"/>
                          <a14:foregroundMark x1="11429" y1="95000" x2="11429" y2="95000"/>
                          <a14:foregroundMark x1="15476" y1="92619" x2="15476" y2="92619"/>
                          <a14:foregroundMark x1="16786" y1="88810" x2="16786" y2="88810"/>
                          <a14:foregroundMark x1="21310" y1="89762" x2="21310" y2="89762"/>
                          <a14:foregroundMark x1="25595" y1="89524" x2="25595" y2="89524"/>
                          <a14:foregroundMark x1="25595" y1="84286" x2="25595" y2="84286"/>
                          <a14:foregroundMark x1="27857" y1="88333" x2="27857" y2="88333"/>
                          <a14:foregroundMark x1="41429" y1="93810" x2="41429" y2="93810"/>
                          <a14:foregroundMark x1="41429" y1="91905" x2="41429" y2="91905"/>
                          <a14:foregroundMark x1="41429" y1="91190" x2="41429" y2="91190"/>
                          <a14:foregroundMark x1="41548" y1="89762" x2="41548" y2="89762"/>
                          <a14:foregroundMark x1="41429" y1="88095" x2="41429" y2="88095"/>
                          <a14:foregroundMark x1="40952" y1="85000" x2="40952" y2="85000"/>
                          <a14:foregroundMark x1="41548" y1="97381" x2="41548" y2="97381"/>
                          <a14:foregroundMark x1="33452" y1="96667" x2="33452" y2="96667"/>
                          <a14:foregroundMark x1="30833" y1="84048" x2="30833" y2="84048"/>
                          <a14:foregroundMark x1="35714" y1="88095" x2="35714" y2="88095"/>
                          <a14:foregroundMark x1="36071" y1="93333" x2="36071" y2="93333"/>
                          <a14:foregroundMark x1="35952" y1="95714" x2="35952" y2="95714"/>
                          <a14:foregroundMark x1="35952" y1="91429" x2="35952" y2="91429"/>
                          <a14:foregroundMark x1="36071" y1="90238" x2="36071" y2="90238"/>
                          <a14:foregroundMark x1="36071" y1="96667" x2="36071" y2="96667"/>
                          <a14:backgroundMark x1="31310" y1="87857" x2="31310" y2="87857"/>
                          <a14:backgroundMark x1="31071" y1="86667" x2="31071" y2="86667"/>
                          <a14:backgroundMark x1="35595" y1="88571" x2="3559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2" r="53356" b="16927"/>
            <a:stretch/>
          </p:blipFill>
          <p:spPr bwMode="auto">
            <a:xfrm>
              <a:off x="4534377" y="1706525"/>
              <a:ext cx="419767" cy="40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46312B3-223E-4090-8DFE-9D1B8E5223D9}"/>
                </a:ext>
              </a:extLst>
            </p:cNvPr>
            <p:cNvSpPr txBox="1"/>
            <p:nvPr/>
          </p:nvSpPr>
          <p:spPr>
            <a:xfrm>
              <a:off x="4363992" y="2090882"/>
              <a:ext cx="780823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RabbitMQ 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Server</a:t>
              </a:r>
              <a:endParaRPr lang="ko-KR" altLang="en-US" kern="0" dirty="0">
                <a:solidFill>
                  <a:srgbClr val="FF66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endParaRPr>
            </a:p>
          </p:txBody>
        </p:sp>
      </p:grpSp>
      <p:pic>
        <p:nvPicPr>
          <p:cNvPr id="53" name="그래픽 52" descr="보안 카메라 단색으로 채워진">
            <a:extLst>
              <a:ext uri="{FF2B5EF4-FFF2-40B4-BE49-F238E27FC236}">
                <a16:creationId xmlns:a16="http://schemas.microsoft.com/office/drawing/2014/main" id="{A667CEFD-FC78-4A0A-B241-699F653D47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5065" y="9465325"/>
            <a:ext cx="870854" cy="7591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61B69C2-E33F-4567-AE6E-CFBAF8B2FA6F}"/>
              </a:ext>
            </a:extLst>
          </p:cNvPr>
          <p:cNvGrpSpPr/>
          <p:nvPr/>
        </p:nvGrpSpPr>
        <p:grpSpPr>
          <a:xfrm>
            <a:off x="4289319" y="7573059"/>
            <a:ext cx="1549262" cy="1172414"/>
            <a:chOff x="2144659" y="3786529"/>
            <a:chExt cx="774631" cy="58620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D4F868-1E23-4E3A-AA15-D5BE5F540322}"/>
                </a:ext>
              </a:extLst>
            </p:cNvPr>
            <p:cNvSpPr/>
            <p:nvPr/>
          </p:nvSpPr>
          <p:spPr>
            <a:xfrm>
              <a:off x="2305745" y="3786529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BFA6E2-AB06-4A02-809F-B6F0F379A1C3}"/>
                </a:ext>
              </a:extLst>
            </p:cNvPr>
            <p:cNvSpPr txBox="1"/>
            <p:nvPr/>
          </p:nvSpPr>
          <p:spPr>
            <a:xfrm>
              <a:off x="2144659" y="4188070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9CF325B-63B7-49BB-A0D3-4AF39FD99FB3}"/>
              </a:ext>
            </a:extLst>
          </p:cNvPr>
          <p:cNvCxnSpPr>
            <a:cxnSpLocks/>
            <a:stCxn id="27" idx="1"/>
          </p:cNvCxnSpPr>
          <p:nvPr/>
        </p:nvCxnSpPr>
        <p:spPr>
          <a:xfrm>
            <a:off x="3214753" y="7525678"/>
            <a:ext cx="1396738" cy="4857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38F9F09-E3E2-4C8A-A225-EA827F180400}"/>
              </a:ext>
            </a:extLst>
          </p:cNvPr>
          <p:cNvCxnSpPr>
            <a:cxnSpLocks/>
            <a:stCxn id="102" idx="2"/>
            <a:endCxn id="53" idx="0"/>
          </p:cNvCxnSpPr>
          <p:nvPr/>
        </p:nvCxnSpPr>
        <p:spPr>
          <a:xfrm>
            <a:off x="8299332" y="8759487"/>
            <a:ext cx="361160" cy="70583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F5A9FCB-10B2-498D-A321-D4AB63983ED6}"/>
              </a:ext>
            </a:extLst>
          </p:cNvPr>
          <p:cNvGrpSpPr/>
          <p:nvPr/>
        </p:nvGrpSpPr>
        <p:grpSpPr>
          <a:xfrm>
            <a:off x="10610417" y="6631750"/>
            <a:ext cx="2451262" cy="1380018"/>
            <a:chOff x="6941781" y="4220131"/>
            <a:chExt cx="1526435" cy="88987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B64205F-C163-4AB6-B2D2-705E7F665514}"/>
                </a:ext>
              </a:extLst>
            </p:cNvPr>
            <p:cNvSpPr/>
            <p:nvPr/>
          </p:nvSpPr>
          <p:spPr>
            <a:xfrm>
              <a:off x="7425576" y="4220131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9069F4-872D-4576-9D71-2B963AF5C9EF}"/>
                </a:ext>
              </a:extLst>
            </p:cNvPr>
            <p:cNvSpPr txBox="1"/>
            <p:nvPr/>
          </p:nvSpPr>
          <p:spPr>
            <a:xfrm>
              <a:off x="6941781" y="4732927"/>
              <a:ext cx="1526435" cy="377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딥러닝</a:t>
              </a:r>
              <a:endParaRPr lang="en-US" altLang="ko-KR" sz="1600" kern="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(</a:t>
              </a:r>
              <a:r>
                <a:rPr lang="ko-KR" altLang="en-US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세부 사항 감지</a:t>
              </a:r>
              <a:r>
                <a:rPr lang="en-US" altLang="ko-KR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)</a:t>
              </a: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DE9B4D7-CE6E-4672-8A5F-6298A8C43AB4}"/>
              </a:ext>
            </a:extLst>
          </p:cNvPr>
          <p:cNvCxnSpPr>
            <a:cxnSpLocks/>
          </p:cNvCxnSpPr>
          <p:nvPr/>
        </p:nvCxnSpPr>
        <p:spPr>
          <a:xfrm flipH="1">
            <a:off x="10057930" y="3728076"/>
            <a:ext cx="674484" cy="29250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14" descr="PaaS-TA">
            <a:extLst>
              <a:ext uri="{FF2B5EF4-FFF2-40B4-BE49-F238E27FC236}">
                <a16:creationId xmlns:a16="http://schemas.microsoft.com/office/drawing/2014/main" id="{0CC02983-C836-455B-8F07-1263324B3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2245" b="71429" l="11605" r="47160">
                        <a14:foregroundMark x1="15802" y1="32653" x2="15802" y2="32653"/>
                        <a14:foregroundMark x1="14568" y1="57551" x2="14568" y2="57551"/>
                        <a14:foregroundMark x1="14568" y1="51837" x2="14568" y2="51837"/>
                        <a14:foregroundMark x1="16543" y1="51837" x2="16543" y2="51837"/>
                        <a14:foregroundMark x1="18025" y1="53061" x2="18025" y2="53061"/>
                        <a14:foregroundMark x1="19506" y1="57551" x2="46667" y2="57143"/>
                        <a14:foregroundMark x1="45432" y1="54286" x2="20988" y2="54694"/>
                        <a14:foregroundMark x1="47160" y1="60408" x2="18519" y2="59184"/>
                        <a14:foregroundMark x1="14815" y1="52653" x2="17778" y2="55510"/>
                        <a14:foregroundMark x1="16790" y1="56735" x2="26173" y2="57959"/>
                        <a14:foregroundMark x1="16049" y1="57143" x2="14568" y2="59592"/>
                        <a14:foregroundMark x1="15062" y1="57143" x2="14568" y2="58776"/>
                        <a14:foregroundMark x1="14321" y1="56735" x2="15309" y2="57551"/>
                        <a14:foregroundMark x1="16790" y1="57143" x2="21235" y2="57959"/>
                        <a14:foregroundMark x1="15802" y1="59184" x2="31358" y2="59184"/>
                        <a14:foregroundMark x1="31358" y1="59184" x2="46914" y2="59184"/>
                        <a14:foregroundMark x1="46914" y1="59184" x2="15802" y2="53878"/>
                        <a14:foregroundMark x1="15802" y1="53878" x2="18519" y2="53878"/>
                        <a14:foregroundMark x1="18272" y1="53061" x2="40741" y2="53878"/>
                        <a14:foregroundMark x1="39753" y1="53469" x2="45926" y2="54286"/>
                        <a14:foregroundMark x1="14568" y1="68571" x2="30864" y2="68980"/>
                        <a14:foregroundMark x1="29877" y1="67347" x2="14568" y2="66939"/>
                        <a14:foregroundMark x1="15062" y1="69388" x2="30864" y2="6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28327" r="49408" b="50514"/>
          <a:stretch/>
        </p:blipFill>
        <p:spPr bwMode="auto">
          <a:xfrm>
            <a:off x="14430675" y="1890315"/>
            <a:ext cx="1120966" cy="32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62B431B-5CA2-40A1-BE3D-11866D855E7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4109701" y="2904788"/>
            <a:ext cx="75019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OpenCV - 위키백과, 우리 모두의 백과사전">
            <a:extLst>
              <a:ext uri="{FF2B5EF4-FFF2-40B4-BE49-F238E27FC236}">
                <a16:creationId xmlns:a16="http://schemas.microsoft.com/office/drawing/2014/main" id="{34597FB3-3E87-41F3-B830-AA737798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65" y="6765432"/>
            <a:ext cx="688906" cy="81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16D08A4-2EB3-4170-B4B4-BAADC683B86F}"/>
              </a:ext>
            </a:extLst>
          </p:cNvPr>
          <p:cNvGrpSpPr/>
          <p:nvPr/>
        </p:nvGrpSpPr>
        <p:grpSpPr>
          <a:xfrm>
            <a:off x="7524701" y="7587073"/>
            <a:ext cx="1549262" cy="1172414"/>
            <a:chOff x="3762350" y="3793536"/>
            <a:chExt cx="774631" cy="58620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7ACFECE-27A4-4ED5-8BFA-F2B0A355BA8E}"/>
                </a:ext>
              </a:extLst>
            </p:cNvPr>
            <p:cNvSpPr/>
            <p:nvPr/>
          </p:nvSpPr>
          <p:spPr>
            <a:xfrm>
              <a:off x="3923436" y="3793536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4EBF7F3-EF61-4D53-B853-B98669FBE66C}"/>
                </a:ext>
              </a:extLst>
            </p:cNvPr>
            <p:cNvSpPr txBox="1"/>
            <p:nvPr/>
          </p:nvSpPr>
          <p:spPr>
            <a:xfrm>
              <a:off x="3762350" y="4195077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  <p:sp>
        <p:nvSpPr>
          <p:cNvPr id="73" name="Google Shape;188;p27">
            <a:extLst>
              <a:ext uri="{FF2B5EF4-FFF2-40B4-BE49-F238E27FC236}">
                <a16:creationId xmlns:a16="http://schemas.microsoft.com/office/drawing/2014/main" id="{857B6EFA-5183-42B6-AA54-98D89ABA0099}"/>
              </a:ext>
            </a:extLst>
          </p:cNvPr>
          <p:cNvSpPr txBox="1">
            <a:spLocks/>
          </p:cNvSpPr>
          <p:nvPr/>
        </p:nvSpPr>
        <p:spPr>
          <a:xfrm>
            <a:off x="678140" y="15001"/>
            <a:ext cx="14117360" cy="1585446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828800" latinLnBrk="0"/>
            <a:r>
              <a:rPr lang="en-US" altLang="ko-KR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(3)</a:t>
            </a:r>
            <a:r>
              <a:rPr lang="ko-KR" altLang="en-US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KEDA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 </a:t>
            </a:r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RabbitMQ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메시지를 받아 </a:t>
            </a:r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HPC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</a:t>
            </a:r>
            <a:r>
              <a:rPr lang="ko-KR" altLang="en-US" sz="3200" ker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상</a:t>
            </a:r>
            <a:r>
              <a:rPr lang="ko-KR" altLang="en-US" sz="3200" kern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황</a:t>
            </a:r>
            <a:r>
              <a:rPr lang="ko-KR" altLang="en-US" sz="3200" ker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감지 </a:t>
            </a:r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Pod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배포</a:t>
            </a:r>
            <a:endParaRPr lang="en-US" sz="3200" kern="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6584A60-3163-D04C-A1A5-0829233CCF8F}"/>
              </a:ext>
            </a:extLst>
          </p:cNvPr>
          <p:cNvGrpSpPr/>
          <p:nvPr/>
        </p:nvGrpSpPr>
        <p:grpSpPr>
          <a:xfrm>
            <a:off x="8603516" y="2937480"/>
            <a:ext cx="2323264" cy="478516"/>
            <a:chOff x="4301758" y="1468740"/>
            <a:chExt cx="1161632" cy="239258"/>
          </a:xfrm>
        </p:grpSpPr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166AD986-3244-2C44-AC9A-0EC461BC357A}"/>
                </a:ext>
              </a:extLst>
            </p:cNvPr>
            <p:cNvCxnSpPr>
              <a:cxnSpLocks/>
            </p:cNvCxnSpPr>
            <p:nvPr/>
          </p:nvCxnSpPr>
          <p:spPr>
            <a:xfrm>
              <a:off x="4306759" y="1468740"/>
              <a:ext cx="11566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659A9034-8D29-F648-A4C7-3520C545203D}"/>
                </a:ext>
              </a:extLst>
            </p:cNvPr>
            <p:cNvCxnSpPr>
              <a:cxnSpLocks/>
            </p:cNvCxnSpPr>
            <p:nvPr/>
          </p:nvCxnSpPr>
          <p:spPr>
            <a:xfrm>
              <a:off x="4301758" y="1695241"/>
              <a:ext cx="1127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D03FE708-68A6-6040-9C88-95B341390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4158" y="1468742"/>
              <a:ext cx="0" cy="237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6708577D-A6FB-534C-B478-611EC0437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04" y="1470212"/>
              <a:ext cx="0" cy="237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D84E0E8D-07AF-A444-B2CE-6471A4780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5312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F450C613-2121-4B45-8BF5-EA03A0B0E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4198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66A25F-1677-344F-87B4-77E4C644593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699346" y="2902042"/>
            <a:ext cx="927624" cy="526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BEB18E-C34C-E84D-9ED9-2CEBD64976E4}"/>
              </a:ext>
            </a:extLst>
          </p:cNvPr>
          <p:cNvSpPr txBox="1"/>
          <p:nvPr/>
        </p:nvSpPr>
        <p:spPr>
          <a:xfrm>
            <a:off x="9327933" y="2346673"/>
            <a:ext cx="1688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latinLnBrk="0">
              <a:buClr>
                <a:srgbClr val="000000"/>
              </a:buClr>
            </a:pPr>
            <a:r>
              <a:rPr kumimoji="1" lang="en-US" altLang="ko-Kore-KR" sz="2200" kern="0" dirty="0">
                <a:solidFill>
                  <a:srgbClr val="A8DBA7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motion</a:t>
            </a:r>
            <a:endParaRPr kumimoji="1" lang="ko-Kore-KR" altLang="en-US" sz="2200" kern="0" dirty="0">
              <a:solidFill>
                <a:srgbClr val="A8DBA7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2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69136E-6 L 0.14184 -0.003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01">
            <a:extLst>
              <a:ext uri="{FF2B5EF4-FFF2-40B4-BE49-F238E27FC236}">
                <a16:creationId xmlns:a16="http://schemas.microsoft.com/office/drawing/2014/main" id="{CA156565-475C-45B7-816A-6A8C35F731DA}"/>
              </a:ext>
            </a:extLst>
          </p:cNvPr>
          <p:cNvGrpSpPr/>
          <p:nvPr/>
        </p:nvGrpSpPr>
        <p:grpSpPr>
          <a:xfrm>
            <a:off x="-7848600" y="-3695701"/>
            <a:ext cx="34061400" cy="19050001"/>
            <a:chOff x="-4657305" y="599806"/>
            <a:chExt cx="27600324" cy="11321495"/>
          </a:xfrm>
        </p:grpSpPr>
        <p:pic>
          <p:nvPicPr>
            <p:cNvPr id="106" name="Object 2">
              <a:extLst>
                <a:ext uri="{FF2B5EF4-FFF2-40B4-BE49-F238E27FC236}">
                  <a16:creationId xmlns:a16="http://schemas.microsoft.com/office/drawing/2014/main" id="{69473DF7-2502-4290-81CF-5993BC911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57305" y="599806"/>
              <a:ext cx="27600324" cy="11321495"/>
            </a:xfrm>
            <a:prstGeom prst="rect">
              <a:avLst/>
            </a:prstGeom>
          </p:spPr>
        </p:pic>
        <p:pic>
          <p:nvPicPr>
            <p:cNvPr id="107" name="Object 3">
              <a:extLst>
                <a:ext uri="{FF2B5EF4-FFF2-40B4-BE49-F238E27FC236}">
                  <a16:creationId xmlns:a16="http://schemas.microsoft.com/office/drawing/2014/main" id="{AA17672F-7967-45C1-AD39-58922057B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686" y="2884244"/>
              <a:ext cx="14518340" cy="595534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58E07B-FB2D-4CF2-A29D-2B768E30543B}"/>
              </a:ext>
            </a:extLst>
          </p:cNvPr>
          <p:cNvGrpSpPr/>
          <p:nvPr/>
        </p:nvGrpSpPr>
        <p:grpSpPr>
          <a:xfrm>
            <a:off x="7268447" y="5646677"/>
            <a:ext cx="3102382" cy="3161778"/>
            <a:chOff x="1609162" y="1189530"/>
            <a:chExt cx="1931896" cy="20388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82849A9-ADF7-44E8-BCEC-D334AA50A15B}"/>
                </a:ext>
              </a:extLst>
            </p:cNvPr>
            <p:cNvSpPr/>
            <p:nvPr/>
          </p:nvSpPr>
          <p:spPr>
            <a:xfrm>
              <a:off x="1609162" y="1453529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8D416-2DC5-4D26-9E40-7DC9705EBD70}"/>
                </a:ext>
              </a:extLst>
            </p:cNvPr>
            <p:cNvSpPr txBox="1"/>
            <p:nvPr/>
          </p:nvSpPr>
          <p:spPr>
            <a:xfrm>
              <a:off x="1609162" y="1189530"/>
              <a:ext cx="1926045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대전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44CF5F-A485-4308-8F53-CDE6D54EEFEF}"/>
              </a:ext>
            </a:extLst>
          </p:cNvPr>
          <p:cNvGrpSpPr/>
          <p:nvPr/>
        </p:nvGrpSpPr>
        <p:grpSpPr>
          <a:xfrm>
            <a:off x="4009392" y="5636479"/>
            <a:ext cx="3102384" cy="3157762"/>
            <a:chOff x="1609161" y="3548792"/>
            <a:chExt cx="1931898" cy="2036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DE4414A-C9E0-4F7E-83F5-590544AEC1A4}"/>
                </a:ext>
              </a:extLst>
            </p:cNvPr>
            <p:cNvSpPr/>
            <p:nvPr/>
          </p:nvSpPr>
          <p:spPr>
            <a:xfrm>
              <a:off x="1609163" y="3810201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2F1F73-8E1E-4B46-A690-6CE50AEDC6DA}"/>
                </a:ext>
              </a:extLst>
            </p:cNvPr>
            <p:cNvSpPr txBox="1"/>
            <p:nvPr/>
          </p:nvSpPr>
          <p:spPr>
            <a:xfrm>
              <a:off x="1609161" y="3548792"/>
              <a:ext cx="1926044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879D94-F0FE-4BD8-A28A-811D99640BD6}"/>
              </a:ext>
            </a:extLst>
          </p:cNvPr>
          <p:cNvGrpSpPr/>
          <p:nvPr/>
        </p:nvGrpSpPr>
        <p:grpSpPr>
          <a:xfrm>
            <a:off x="3631916" y="1806282"/>
            <a:ext cx="10736624" cy="7209592"/>
            <a:chOff x="1374102" y="1337934"/>
            <a:chExt cx="6972040" cy="433053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96C85C-9A10-4B6C-B0B0-F6EFF56EAFC4}"/>
                </a:ext>
              </a:extLst>
            </p:cNvPr>
            <p:cNvSpPr/>
            <p:nvPr/>
          </p:nvSpPr>
          <p:spPr>
            <a:xfrm>
              <a:off x="1452282" y="1622612"/>
              <a:ext cx="6893860" cy="4045858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3C5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8FF8CC-A0FA-4796-8A9D-47181256613A}"/>
                </a:ext>
              </a:extLst>
            </p:cNvPr>
            <p:cNvSpPr txBox="1"/>
            <p:nvPr/>
          </p:nvSpPr>
          <p:spPr>
            <a:xfrm>
              <a:off x="1837731" y="1349771"/>
              <a:ext cx="2076630" cy="240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3B5EE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Kubernetes Cluster</a:t>
              </a:r>
              <a:endParaRPr lang="ko-KR" altLang="en-US" sz="2000" kern="0" dirty="0">
                <a:solidFill>
                  <a:srgbClr val="3B5EE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pic>
          <p:nvPicPr>
            <p:cNvPr id="16" name="Picture 2" descr="Kubernetes | asbubam&amp;#39;s blog on 2dal.com">
              <a:extLst>
                <a:ext uri="{FF2B5EF4-FFF2-40B4-BE49-F238E27FC236}">
                  <a16:creationId xmlns:a16="http://schemas.microsoft.com/office/drawing/2014/main" id="{B0BF4B3E-4C1E-4845-831F-57F9EB651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5" t="7157" r="22213" b="31493"/>
            <a:stretch/>
          </p:blipFill>
          <p:spPr bwMode="auto">
            <a:xfrm>
              <a:off x="1374102" y="1337934"/>
              <a:ext cx="545169" cy="42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519105-7011-46AF-B462-F521BBBB9248}"/>
              </a:ext>
            </a:extLst>
          </p:cNvPr>
          <p:cNvGrpSpPr/>
          <p:nvPr/>
        </p:nvGrpSpPr>
        <p:grpSpPr>
          <a:xfrm>
            <a:off x="10794295" y="5835493"/>
            <a:ext cx="3026122" cy="2953890"/>
            <a:chOff x="6991041" y="3375210"/>
            <a:chExt cx="1884408" cy="190475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655DB0-2FA0-4392-9C37-1BFE4C23A9C3}"/>
                </a:ext>
              </a:extLst>
            </p:cNvPr>
            <p:cNvGrpSpPr/>
            <p:nvPr/>
          </p:nvGrpSpPr>
          <p:grpSpPr>
            <a:xfrm>
              <a:off x="6991041" y="3375210"/>
              <a:ext cx="1884408" cy="1904758"/>
              <a:chOff x="4864127" y="2362643"/>
              <a:chExt cx="1884408" cy="190475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C7D4404-2279-4FD4-A141-1CE3B1B2D247}"/>
                  </a:ext>
                </a:extLst>
              </p:cNvPr>
              <p:cNvSpPr/>
              <p:nvPr/>
            </p:nvSpPr>
            <p:spPr>
              <a:xfrm>
                <a:off x="4946628" y="2673131"/>
                <a:ext cx="1801907" cy="1594270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rgbClr val="0228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 latinLnBrk="0">
                  <a:buClr>
                    <a:srgbClr val="000000"/>
                  </a:buClr>
                </a:pPr>
                <a:endParaRPr lang="ko-KR" altLang="en-US" sz="2000" kern="0" dirty="0">
                  <a:solidFill>
                    <a:srgbClr val="0228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3FD3FC-6D00-4496-83FA-58BEE3CBC7AA}"/>
                  </a:ext>
                </a:extLst>
              </p:cNvPr>
              <p:cNvSpPr txBox="1"/>
              <p:nvPr/>
            </p:nvSpPr>
            <p:spPr>
              <a:xfrm>
                <a:off x="5222100" y="2400952"/>
                <a:ext cx="1526435" cy="258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1828800" latinLnBrk="0">
                  <a:buClr>
                    <a:srgbClr val="000000"/>
                  </a:buClr>
                </a:pP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HPC(</a:t>
                </a:r>
                <a:r>
                  <a:rPr lang="ko-KR" altLang="en-US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성남</a:t>
                </a: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)</a:t>
                </a:r>
                <a:endParaRPr lang="ko-KR" altLang="en-US" sz="2000" kern="0" dirty="0">
                  <a:solidFill>
                    <a:srgbClr val="02286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endParaRPr>
              </a:p>
            </p:txBody>
          </p:sp>
          <p:pic>
            <p:nvPicPr>
              <p:cNvPr id="22" name="Picture 2" descr="2020 ICT 기기산업 페스티벌 전시회">
                <a:extLst>
                  <a:ext uri="{FF2B5EF4-FFF2-40B4-BE49-F238E27FC236}">
                    <a16:creationId xmlns:a16="http://schemas.microsoft.com/office/drawing/2014/main" id="{F178F668-FA46-4738-8F00-C6271ED3E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20" t="36471" r="73709" b="40859"/>
              <a:stretch/>
            </p:blipFill>
            <p:spPr bwMode="auto">
              <a:xfrm>
                <a:off x="4864127" y="2362643"/>
                <a:ext cx="383409" cy="384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4CAFBBE-6EE6-4193-A0F2-8502C3A4ECC4}"/>
                </a:ext>
              </a:extLst>
            </p:cNvPr>
            <p:cNvSpPr/>
            <p:nvPr/>
          </p:nvSpPr>
          <p:spPr>
            <a:xfrm>
              <a:off x="7089663" y="4887894"/>
              <a:ext cx="1770194" cy="37509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Nvidia-docker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(CUDA)</a:t>
              </a:r>
              <a:endParaRPr lang="ko-KR" altLang="en-US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F203A-EBC3-4D9F-BFA5-845D51F8C054}"/>
              </a:ext>
            </a:extLst>
          </p:cNvPr>
          <p:cNvGrpSpPr/>
          <p:nvPr/>
        </p:nvGrpSpPr>
        <p:grpSpPr>
          <a:xfrm>
            <a:off x="3492501" y="960952"/>
            <a:ext cx="15481299" cy="8424348"/>
            <a:chOff x="1299881" y="800939"/>
            <a:chExt cx="9627779" cy="501715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CA4FB62-FAE0-484D-94FB-981024874269}"/>
                </a:ext>
              </a:extLst>
            </p:cNvPr>
            <p:cNvSpPr/>
            <p:nvPr/>
          </p:nvSpPr>
          <p:spPr>
            <a:xfrm>
              <a:off x="1299881" y="1184789"/>
              <a:ext cx="8991601" cy="4633305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22C783-22EB-4335-9032-4A3E2B51CDEB}"/>
                </a:ext>
              </a:extLst>
            </p:cNvPr>
            <p:cNvSpPr txBox="1"/>
            <p:nvPr/>
          </p:nvSpPr>
          <p:spPr>
            <a:xfrm>
              <a:off x="9201241" y="866409"/>
              <a:ext cx="1726419" cy="2566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KOREN 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망</a:t>
              </a:r>
            </a:p>
          </p:txBody>
        </p:sp>
        <p:pic>
          <p:nvPicPr>
            <p:cNvPr id="26" name="Picture 2" descr="KOREN - 2018 NET 챌린지 캠프 | Facebook">
              <a:extLst>
                <a:ext uri="{FF2B5EF4-FFF2-40B4-BE49-F238E27FC236}">
                  <a16:creationId xmlns:a16="http://schemas.microsoft.com/office/drawing/2014/main" id="{9A40AACC-D85D-47DB-B81E-182FF709A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67" b="98667" l="4889" r="99556">
                          <a14:foregroundMark x1="32000" y1="11556" x2="32000" y2="11556"/>
                          <a14:foregroundMark x1="44000" y1="9778" x2="36444" y2="20889"/>
                          <a14:foregroundMark x1="56000" y1="10222" x2="60889" y2="5778"/>
                          <a14:foregroundMark x1="52000" y1="10222" x2="49333" y2="12444"/>
                          <a14:foregroundMark x1="83556" y1="51556" x2="76000" y2="40000"/>
                          <a14:foregroundMark x1="73778" y1="62222" x2="62222" y2="51111"/>
                          <a14:foregroundMark x1="73778" y1="50222" x2="85333" y2="55111"/>
                          <a14:foregroundMark x1="85778" y1="60444" x2="85778" y2="65333"/>
                          <a14:foregroundMark x1="87111" y1="64000" x2="91111" y2="49778"/>
                          <a14:foregroundMark x1="93333" y1="41333" x2="93333" y2="41333"/>
                          <a14:foregroundMark x1="95111" y1="48889" x2="95111" y2="44444"/>
                          <a14:foregroundMark x1="83556" y1="89778" x2="70222" y2="77778"/>
                          <a14:foregroundMark x1="68444" y1="79556" x2="56444" y2="63556"/>
                          <a14:foregroundMark x1="80000" y1="92444" x2="85333" y2="95111"/>
                          <a14:foregroundMark x1="85778" y1="88889" x2="99556" y2="93778"/>
                          <a14:foregroundMark x1="92000" y1="96000" x2="93778" y2="99111"/>
                          <a14:foregroundMark x1="37333" y1="81778" x2="43111" y2="92889"/>
                          <a14:foregroundMark x1="8444" y1="64000" x2="4889" y2="42667"/>
                          <a14:foregroundMark x1="47111" y1="4000" x2="47111" y2="2667"/>
                          <a14:foregroundMark x1="58222" y1="9333" x2="66222" y2="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932" y="800939"/>
              <a:ext cx="383229" cy="38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2410B1-ADAC-419D-A9AD-A19E6201CF75}"/>
              </a:ext>
            </a:extLst>
          </p:cNvPr>
          <p:cNvGrpSpPr/>
          <p:nvPr/>
        </p:nvGrpSpPr>
        <p:grpSpPr>
          <a:xfrm>
            <a:off x="6165700" y="2357028"/>
            <a:ext cx="6014908" cy="2650116"/>
            <a:chOff x="1609161" y="3521360"/>
            <a:chExt cx="1931898" cy="210878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3291BA7-9296-42B4-9723-D42DC5B9356E}"/>
                </a:ext>
              </a:extLst>
            </p:cNvPr>
            <p:cNvSpPr/>
            <p:nvPr/>
          </p:nvSpPr>
          <p:spPr>
            <a:xfrm>
              <a:off x="1609163" y="3855337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46A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43F18-0C47-436C-B51C-CFE12A0EFE88}"/>
                </a:ext>
              </a:extLst>
            </p:cNvPr>
            <p:cNvSpPr txBox="1"/>
            <p:nvPr/>
          </p:nvSpPr>
          <p:spPr>
            <a:xfrm>
              <a:off x="1609161" y="3521360"/>
              <a:ext cx="1726419" cy="3183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Master Node(</a:t>
              </a:r>
              <a:r>
                <a:rPr lang="ko-KR" altLang="en-US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46A8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09609C-65AC-428E-B109-4527A27C947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 rot="5400000">
            <a:off x="7049854" y="3513175"/>
            <a:ext cx="629335" cy="3617273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6056509-341C-454E-A897-A7765073DA8C}"/>
              </a:ext>
            </a:extLst>
          </p:cNvPr>
          <p:cNvCxnSpPr>
            <a:cxnSpLocks/>
            <a:stCxn id="29" idx="2"/>
            <a:endCxn id="21" idx="0"/>
          </p:cNvCxnSpPr>
          <p:nvPr/>
        </p:nvCxnSpPr>
        <p:spPr>
          <a:xfrm rot="16200000" flipH="1">
            <a:off x="10440092" y="3740208"/>
            <a:ext cx="887758" cy="3421629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99DF264-A28C-477D-8B54-974464D27A74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 rot="5400000">
            <a:off x="8674283" y="5147802"/>
            <a:ext cx="639533" cy="358217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109C56-2BA9-449C-8F26-ED199C30DEF1}"/>
              </a:ext>
            </a:extLst>
          </p:cNvPr>
          <p:cNvGrpSpPr/>
          <p:nvPr/>
        </p:nvGrpSpPr>
        <p:grpSpPr>
          <a:xfrm>
            <a:off x="14589298" y="1825989"/>
            <a:ext cx="3317702" cy="3727090"/>
            <a:chOff x="1609163" y="3511587"/>
            <a:chExt cx="2065979" cy="285218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38E3E30-7B2E-4CC9-A21E-F5F258ADEB2C}"/>
                </a:ext>
              </a:extLst>
            </p:cNvPr>
            <p:cNvSpPr/>
            <p:nvPr/>
          </p:nvSpPr>
          <p:spPr>
            <a:xfrm>
              <a:off x="1609163" y="3855336"/>
              <a:ext cx="1931896" cy="2508438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F8A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F89B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25E89D-B8EF-4F73-AA46-4981C4FEB0CD}"/>
                </a:ext>
              </a:extLst>
            </p:cNvPr>
            <p:cNvSpPr txBox="1"/>
            <p:nvPr/>
          </p:nvSpPr>
          <p:spPr>
            <a:xfrm>
              <a:off x="1948724" y="3511587"/>
              <a:ext cx="1726418" cy="306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F8AB4C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PaaS-TA</a:t>
              </a:r>
              <a:endParaRPr lang="ko-KR" altLang="en-US" sz="2000" kern="0" dirty="0">
                <a:solidFill>
                  <a:srgbClr val="F8AB4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pic>
        <p:nvPicPr>
          <p:cNvPr id="37" name="Picture 6" descr="Apache Logo">
            <a:extLst>
              <a:ext uri="{FF2B5EF4-FFF2-40B4-BE49-F238E27FC236}">
                <a16:creationId xmlns:a16="http://schemas.microsoft.com/office/drawing/2014/main" id="{506B58D6-4495-40C9-B48A-657B6071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96" b="90000" l="1000" r="97111">
                        <a14:foregroundMark x1="7778" y1="41739" x2="5111" y2="60435"/>
                        <a14:foregroundMark x1="11444" y1="53696" x2="13889" y2="43043"/>
                        <a14:foregroundMark x1="19444" y1="8696" x2="19444" y2="8696"/>
                        <a14:foregroundMark x1="3111" y1="65435" x2="3111" y2="65435"/>
                        <a14:foregroundMark x1="6444" y1="67826" x2="6444" y2="67826"/>
                        <a14:foregroundMark x1="5667" y1="69565" x2="6444" y2="64130"/>
                        <a14:foregroundMark x1="7111" y1="66304" x2="9444" y2="65217"/>
                        <a14:foregroundMark x1="4058" y1="63892" x2="3333" y2="67391"/>
                        <a14:foregroundMark x1="5000" y1="59348" x2="4113" y2="63627"/>
                        <a14:foregroundMark x1="6444" y1="64130" x2="5444" y2="71304"/>
                        <a14:foregroundMark x1="2722" y1="77992" x2="1444" y2="83261"/>
                        <a14:foregroundMark x1="4133" y1="72174" x2="4028" y2="72606"/>
                        <a14:foregroundMark x1="5556" y1="66304" x2="4133" y2="72174"/>
                        <a14:foregroundMark x1="2988" y1="72174" x2="5444" y2="55652"/>
                        <a14:foregroundMark x1="26333" y1="51522" x2="26333" y2="51522"/>
                        <a14:foregroundMark x1="39000" y1="49783" x2="39000" y2="49783"/>
                        <a14:foregroundMark x1="50889" y1="51087" x2="50889" y2="51087"/>
                        <a14:foregroundMark x1="61556" y1="51087" x2="61556" y2="51087"/>
                        <a14:foregroundMark x1="77667" y1="46522" x2="77667" y2="46522"/>
                        <a14:foregroundMark x1="91000" y1="45435" x2="91000" y2="45435"/>
                        <a14:foregroundMark x1="91333" y1="42826" x2="91333" y2="42826"/>
                        <a14:foregroundMark x1="91333" y1="41304" x2="91000" y2="34783"/>
                        <a14:foregroundMark x1="91333" y1="34130" x2="93222" y2="33478"/>
                        <a14:foregroundMark x1="95111" y1="46739" x2="97111" y2="46739"/>
                        <a14:foregroundMark x1="7333" y1="65217" x2="6333" y2="70217"/>
                        <a14:foregroundMark x1="76889" y1="46957" x2="76222" y2="45217"/>
                        <a14:foregroundMark x1="6444" y1="55217" x2="3667" y2="65435"/>
                        <a14:foregroundMark x1="2831" y1="70256" x2="2740" y2="71065"/>
                        <a14:foregroundMark x1="3508" y1="64242" x2="2903" y2="69620"/>
                        <a14:foregroundMark x1="3763" y1="62009" x2="4111" y2="58913"/>
                        <a14:foregroundMark x1="2889" y1="69783" x2="3512" y2="64237"/>
                        <a14:foregroundMark x1="2889" y1="65435" x2="2719" y2="65043"/>
                        <a14:foregroundMark x1="4667" y1="63478" x2="4333" y2="61739"/>
                        <a14:foregroundMark x1="7222" y1="63261" x2="8778" y2="67391"/>
                        <a14:foregroundMark x1="8222" y1="65217" x2="11222" y2="63478"/>
                        <a14:foregroundMark x1="11444" y1="61087" x2="9111" y2="66739"/>
                        <a14:foregroundMark x1="9000" y1="67174" x2="7889" y2="68043"/>
                        <a14:backgroundMark x1="1556" y1="65435" x2="556" y2="61522"/>
                        <a14:backgroundMark x1="1222" y1="62391" x2="1222" y2="62391"/>
                        <a14:backgroundMark x1="1889" y1="62826" x2="1889" y2="62826"/>
                        <a14:backgroundMark x1="1444" y1="61522" x2="1444" y2="61522"/>
                        <a14:backgroundMark x1="1444" y1="61522" x2="1667" y2="63696"/>
                        <a14:backgroundMark x1="1889" y1="63913" x2="2333" y2="65435"/>
                        <a14:backgroundMark x1="1889" y1="63696" x2="1000" y2="60652"/>
                        <a14:backgroundMark x1="1556" y1="74783" x2="1111" y2="84130"/>
                        <a14:backgroundMark x1="1889" y1="73261" x2="2222" y2="72826"/>
                        <a14:backgroundMark x1="2556" y1="72174" x2="2556" y2="72174"/>
                        <a14:backgroundMark x1="2667" y1="71957" x2="2667" y2="71957"/>
                        <a14:backgroundMark x1="2111" y1="73043" x2="2111" y2="75652"/>
                        <a14:backgroundMark x1="2889" y1="71957" x2="2556" y2="74130"/>
                        <a14:backgroundMark x1="2889" y1="71522" x2="2444" y2="71522"/>
                        <a14:backgroundMark x1="3444" y1="73043" x2="3333" y2="7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726" y="3057900"/>
            <a:ext cx="1373440" cy="67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HP, PHP png | PNGEgg">
            <a:extLst>
              <a:ext uri="{FF2B5EF4-FFF2-40B4-BE49-F238E27FC236}">
                <a16:creationId xmlns:a16="http://schemas.microsoft.com/office/drawing/2014/main" id="{EB3C4ACD-18E2-468A-9DC4-4498EC4C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4524" l="9778" r="90667">
                        <a14:foregroundMark x1="47333" y1="11905" x2="50333" y2="10952"/>
                        <a14:foregroundMark x1="9778" y1="47619" x2="9778" y2="47619"/>
                        <a14:foregroundMark x1="49111" y1="94524" x2="51444" y2="93571"/>
                        <a14:foregroundMark x1="90667" y1="48333" x2="90667" y2="48333"/>
                        <a14:foregroundMark x1="86556" y1="46190" x2="27333" y2="35476"/>
                        <a14:foregroundMark x1="27333" y1="35476" x2="27556" y2="62143"/>
                        <a14:foregroundMark x1="27556" y1="62143" x2="60444" y2="65714"/>
                        <a14:foregroundMark x1="60444" y1="65714" x2="65111" y2="64524"/>
                        <a14:foregroundMark x1="85111" y1="61667" x2="52000" y2="79048"/>
                        <a14:foregroundMark x1="50889" y1="79048" x2="28000" y2="70714"/>
                        <a14:foregroundMark x1="41333" y1="77619" x2="14333" y2="50952"/>
                        <a14:foregroundMark x1="16667" y1="50476" x2="25667" y2="19762"/>
                        <a14:foregroundMark x1="26222" y1="19286" x2="56000" y2="10476"/>
                        <a14:foregroundMark x1="54778" y1="14048" x2="32333" y2="31905"/>
                        <a14:foregroundMark x1="60778" y1="19762" x2="80111" y2="39048"/>
                        <a14:foregroundMark x1="54333" y1="21905" x2="57556" y2="31667"/>
                        <a14:foregroundMark x1="57556" y1="31667" x2="68889" y2="48095"/>
                        <a14:foregroundMark x1="59667" y1="20000" x2="73444" y2="34762"/>
                        <a14:foregroundMark x1="65111" y1="15000" x2="84222" y2="32857"/>
                        <a14:foregroundMark x1="83444" y1="65952" x2="75444" y2="83095"/>
                        <a14:foregroundMark x1="34333" y1="45476" x2="33556" y2="3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891" y="2666138"/>
            <a:ext cx="1059110" cy="4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D0F1610-8997-4B91-B023-7FF7CC88401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434" y="2643670"/>
            <a:ext cx="871868" cy="84196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669B7C1-A31F-4C5D-961E-B5A32B8A4518}"/>
              </a:ext>
            </a:extLst>
          </p:cNvPr>
          <p:cNvGrpSpPr/>
          <p:nvPr/>
        </p:nvGrpSpPr>
        <p:grpSpPr>
          <a:xfrm>
            <a:off x="16595139" y="4146355"/>
            <a:ext cx="871866" cy="1120425"/>
            <a:chOff x="10488161" y="2592493"/>
            <a:chExt cx="542924" cy="722485"/>
          </a:xfrm>
        </p:grpSpPr>
        <p:pic>
          <p:nvPicPr>
            <p:cNvPr id="41" name="그래픽 40" descr="데이터베이스 윤곽선">
              <a:extLst>
                <a:ext uri="{FF2B5EF4-FFF2-40B4-BE49-F238E27FC236}">
                  <a16:creationId xmlns:a16="http://schemas.microsoft.com/office/drawing/2014/main" id="{8EB485C8-E12F-46A4-B4FB-1356C35E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488161" y="2592493"/>
              <a:ext cx="542924" cy="5429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9D23D2-7A7C-48A7-9002-50E8AAE8FA30}"/>
                </a:ext>
              </a:extLst>
            </p:cNvPr>
            <p:cNvSpPr txBox="1"/>
            <p:nvPr/>
          </p:nvSpPr>
          <p:spPr>
            <a:xfrm>
              <a:off x="10524929" y="3056975"/>
              <a:ext cx="500738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DB</a:t>
              </a:r>
              <a:endParaRPr lang="ko-KR" altLang="en-US" sz="2000" kern="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2BFEFD-B9FD-4C21-BF41-74DB58CEC64B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7022366" y="3600455"/>
            <a:ext cx="8716" cy="54591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D794BF-EDB7-4AB2-9D17-B28F33AD5CD5}"/>
              </a:ext>
            </a:extLst>
          </p:cNvPr>
          <p:cNvCxnSpPr>
            <a:cxnSpLocks/>
          </p:cNvCxnSpPr>
          <p:nvPr/>
        </p:nvCxnSpPr>
        <p:spPr>
          <a:xfrm>
            <a:off x="16058918" y="3064652"/>
            <a:ext cx="527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949635-D028-46E4-A0E4-CA8F4977FC5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29" y="3072502"/>
            <a:ext cx="635166" cy="557716"/>
          </a:xfrm>
          <a:prstGeom prst="rect">
            <a:avLst/>
          </a:prstGeom>
        </p:spPr>
      </p:pic>
      <p:pic>
        <p:nvPicPr>
          <p:cNvPr id="46" name="Picture 4" descr="KEDA | Kubernetes Event-driven Autoscaling">
            <a:extLst>
              <a:ext uri="{FF2B5EF4-FFF2-40B4-BE49-F238E27FC236}">
                <a16:creationId xmlns:a16="http://schemas.microsoft.com/office/drawing/2014/main" id="{2A069608-77AB-4E62-AC49-0BD89244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9294" y="2921737"/>
            <a:ext cx="1040912" cy="10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E2FCAFC-1AF4-4CA5-863E-6D4EC23AA4E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67" y="3079477"/>
            <a:ext cx="635166" cy="549390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FD96D50-FA72-470C-8E77-C56426D6FF56}"/>
              </a:ext>
            </a:extLst>
          </p:cNvPr>
          <p:cNvSpPr/>
          <p:nvPr/>
        </p:nvSpPr>
        <p:spPr>
          <a:xfrm>
            <a:off x="6334063" y="2937480"/>
            <a:ext cx="1741938" cy="819496"/>
          </a:xfrm>
          <a:prstGeom prst="roundRect">
            <a:avLst/>
          </a:prstGeom>
          <a:noFill/>
          <a:ln>
            <a:solidFill>
              <a:srgbClr val="F264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latinLnBrk="0">
              <a:buClr>
                <a:srgbClr val="000000"/>
              </a:buClr>
            </a:pPr>
            <a:endParaRPr lang="ko-KR" altLang="en-US" sz="2000" kern="0">
              <a:solidFill>
                <a:srgbClr val="F2642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36EF07-8EA6-4546-965D-2D5D5D34F199}"/>
              </a:ext>
            </a:extLst>
          </p:cNvPr>
          <p:cNvSpPr txBox="1"/>
          <p:nvPr/>
        </p:nvSpPr>
        <p:spPr>
          <a:xfrm>
            <a:off x="6385112" y="370260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latinLnBrk="0">
              <a:buClr>
                <a:srgbClr val="000000"/>
              </a:buClr>
            </a:pPr>
            <a:r>
              <a:rPr lang="en-US" altLang="ko-KR" kern="0" dirty="0">
                <a:solidFill>
                  <a:srgbClr val="F264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Monitoring</a:t>
            </a:r>
            <a:endParaRPr lang="ko-KR" altLang="en-US" kern="0" dirty="0">
              <a:solidFill>
                <a:srgbClr val="F264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F7D915-4FA4-4909-862B-1DC58ACA7FC0}"/>
              </a:ext>
            </a:extLst>
          </p:cNvPr>
          <p:cNvGrpSpPr/>
          <p:nvPr/>
        </p:nvGrpSpPr>
        <p:grpSpPr>
          <a:xfrm>
            <a:off x="8727984" y="3413050"/>
            <a:ext cx="1561646" cy="1415046"/>
            <a:chOff x="4363992" y="1706525"/>
            <a:chExt cx="780823" cy="707523"/>
          </a:xfrm>
        </p:grpSpPr>
        <p:pic>
          <p:nvPicPr>
            <p:cNvPr id="49" name="Picture 10" descr="RabbitMQ 클러스터 구성하기 :: 조은우 개발 블로그">
              <a:extLst>
                <a:ext uri="{FF2B5EF4-FFF2-40B4-BE49-F238E27FC236}">
                  <a16:creationId xmlns:a16="http://schemas.microsoft.com/office/drawing/2014/main" id="{4745F062-D778-4756-AA03-C158DE1760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762" b="97381" l="7381" r="42619">
                          <a14:foregroundMark x1="9286" y1="7143" x2="11905" y2="23333"/>
                          <a14:foregroundMark x1="23333" y1="4762" x2="26905" y2="5952"/>
                          <a14:foregroundMark x1="7857" y1="7381" x2="7381" y2="10000"/>
                          <a14:foregroundMark x1="42976" y1="51905" x2="42976" y2="51905"/>
                          <a14:foregroundMark x1="8214" y1="90238" x2="8214" y2="90238"/>
                          <a14:foregroundMark x1="11429" y1="95000" x2="11429" y2="95000"/>
                          <a14:foregroundMark x1="15476" y1="92619" x2="15476" y2="92619"/>
                          <a14:foregroundMark x1="16786" y1="88810" x2="16786" y2="88810"/>
                          <a14:foregroundMark x1="21310" y1="89762" x2="21310" y2="89762"/>
                          <a14:foregroundMark x1="25595" y1="89524" x2="25595" y2="89524"/>
                          <a14:foregroundMark x1="25595" y1="84286" x2="25595" y2="84286"/>
                          <a14:foregroundMark x1="27857" y1="88333" x2="27857" y2="88333"/>
                          <a14:foregroundMark x1="41429" y1="93810" x2="41429" y2="93810"/>
                          <a14:foregroundMark x1="41429" y1="91905" x2="41429" y2="91905"/>
                          <a14:foregroundMark x1="41429" y1="91190" x2="41429" y2="91190"/>
                          <a14:foregroundMark x1="41548" y1="89762" x2="41548" y2="89762"/>
                          <a14:foregroundMark x1="41429" y1="88095" x2="41429" y2="88095"/>
                          <a14:foregroundMark x1="40952" y1="85000" x2="40952" y2="85000"/>
                          <a14:foregroundMark x1="41548" y1="97381" x2="41548" y2="97381"/>
                          <a14:foregroundMark x1="33452" y1="96667" x2="33452" y2="96667"/>
                          <a14:foregroundMark x1="30833" y1="84048" x2="30833" y2="84048"/>
                          <a14:foregroundMark x1="35714" y1="88095" x2="35714" y2="88095"/>
                          <a14:foregroundMark x1="36071" y1="93333" x2="36071" y2="93333"/>
                          <a14:foregroundMark x1="35952" y1="95714" x2="35952" y2="95714"/>
                          <a14:foregroundMark x1="35952" y1="91429" x2="35952" y2="91429"/>
                          <a14:foregroundMark x1="36071" y1="90238" x2="36071" y2="90238"/>
                          <a14:foregroundMark x1="36071" y1="96667" x2="36071" y2="96667"/>
                          <a14:backgroundMark x1="31310" y1="87857" x2="31310" y2="87857"/>
                          <a14:backgroundMark x1="31071" y1="86667" x2="31071" y2="86667"/>
                          <a14:backgroundMark x1="35595" y1="88571" x2="3559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2" r="53356" b="16927"/>
            <a:stretch/>
          </p:blipFill>
          <p:spPr bwMode="auto">
            <a:xfrm>
              <a:off x="4534377" y="1706525"/>
              <a:ext cx="419767" cy="40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46312B3-223E-4090-8DFE-9D1B8E5223D9}"/>
                </a:ext>
              </a:extLst>
            </p:cNvPr>
            <p:cNvSpPr txBox="1"/>
            <p:nvPr/>
          </p:nvSpPr>
          <p:spPr>
            <a:xfrm>
              <a:off x="4363992" y="2090882"/>
              <a:ext cx="780823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RabbitMQ 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Server</a:t>
              </a:r>
              <a:endParaRPr lang="ko-KR" altLang="en-US" kern="0" dirty="0">
                <a:solidFill>
                  <a:srgbClr val="FF66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endParaRPr>
            </a:p>
          </p:txBody>
        </p:sp>
      </p:grpSp>
      <p:pic>
        <p:nvPicPr>
          <p:cNvPr id="53" name="그래픽 52" descr="보안 카메라 단색으로 채워진">
            <a:extLst>
              <a:ext uri="{FF2B5EF4-FFF2-40B4-BE49-F238E27FC236}">
                <a16:creationId xmlns:a16="http://schemas.microsoft.com/office/drawing/2014/main" id="{A667CEFD-FC78-4A0A-B241-699F653D47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25065" y="9465325"/>
            <a:ext cx="870854" cy="7591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61B69C2-E33F-4567-AE6E-CFBAF8B2FA6F}"/>
              </a:ext>
            </a:extLst>
          </p:cNvPr>
          <p:cNvGrpSpPr/>
          <p:nvPr/>
        </p:nvGrpSpPr>
        <p:grpSpPr>
          <a:xfrm>
            <a:off x="4289319" y="7573059"/>
            <a:ext cx="1549262" cy="1172414"/>
            <a:chOff x="2144659" y="3786529"/>
            <a:chExt cx="774631" cy="58620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D4F868-1E23-4E3A-AA15-D5BE5F540322}"/>
                </a:ext>
              </a:extLst>
            </p:cNvPr>
            <p:cNvSpPr/>
            <p:nvPr/>
          </p:nvSpPr>
          <p:spPr>
            <a:xfrm>
              <a:off x="2305745" y="3786529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BFA6E2-AB06-4A02-809F-B6F0F379A1C3}"/>
                </a:ext>
              </a:extLst>
            </p:cNvPr>
            <p:cNvSpPr txBox="1"/>
            <p:nvPr/>
          </p:nvSpPr>
          <p:spPr>
            <a:xfrm>
              <a:off x="2144659" y="4188070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38F9F09-E3E2-4C8A-A225-EA827F180400}"/>
              </a:ext>
            </a:extLst>
          </p:cNvPr>
          <p:cNvCxnSpPr>
            <a:cxnSpLocks/>
            <a:stCxn id="102" idx="2"/>
            <a:endCxn id="53" idx="0"/>
          </p:cNvCxnSpPr>
          <p:nvPr/>
        </p:nvCxnSpPr>
        <p:spPr>
          <a:xfrm>
            <a:off x="8299332" y="8759487"/>
            <a:ext cx="361160" cy="70583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F5A9FCB-10B2-498D-A321-D4AB63983ED6}"/>
              </a:ext>
            </a:extLst>
          </p:cNvPr>
          <p:cNvGrpSpPr/>
          <p:nvPr/>
        </p:nvGrpSpPr>
        <p:grpSpPr>
          <a:xfrm>
            <a:off x="10610417" y="6631750"/>
            <a:ext cx="2451262" cy="1380018"/>
            <a:chOff x="6941781" y="4220131"/>
            <a:chExt cx="1526435" cy="88987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B64205F-C163-4AB6-B2D2-705E7F665514}"/>
                </a:ext>
              </a:extLst>
            </p:cNvPr>
            <p:cNvSpPr/>
            <p:nvPr/>
          </p:nvSpPr>
          <p:spPr>
            <a:xfrm>
              <a:off x="7425576" y="4220131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39069F4-872D-4576-9D71-2B963AF5C9EF}"/>
                </a:ext>
              </a:extLst>
            </p:cNvPr>
            <p:cNvSpPr txBox="1"/>
            <p:nvPr/>
          </p:nvSpPr>
          <p:spPr>
            <a:xfrm>
              <a:off x="6941781" y="4732927"/>
              <a:ext cx="1526435" cy="377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딥러닝</a:t>
              </a:r>
              <a:endParaRPr lang="en-US" altLang="ko-KR" sz="1600" kern="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(</a:t>
              </a:r>
              <a:r>
                <a:rPr lang="ko-KR" altLang="en-US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세부 사항 감지</a:t>
              </a:r>
              <a:r>
                <a:rPr lang="en-US" altLang="ko-KR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)</a:t>
              </a: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DE9B4D7-CE6E-4672-8A5F-6298A8C43AB4}"/>
              </a:ext>
            </a:extLst>
          </p:cNvPr>
          <p:cNvCxnSpPr>
            <a:cxnSpLocks/>
          </p:cNvCxnSpPr>
          <p:nvPr/>
        </p:nvCxnSpPr>
        <p:spPr>
          <a:xfrm flipH="1">
            <a:off x="10057930" y="3728076"/>
            <a:ext cx="674484" cy="29250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14" descr="PaaS-TA">
            <a:extLst>
              <a:ext uri="{FF2B5EF4-FFF2-40B4-BE49-F238E27FC236}">
                <a16:creationId xmlns:a16="http://schemas.microsoft.com/office/drawing/2014/main" id="{0CC02983-C836-455B-8F07-1263324B3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2245" b="71429" l="11605" r="47160">
                        <a14:foregroundMark x1="15802" y1="32653" x2="15802" y2="32653"/>
                        <a14:foregroundMark x1="14568" y1="57551" x2="14568" y2="57551"/>
                        <a14:foregroundMark x1="14568" y1="51837" x2="14568" y2="51837"/>
                        <a14:foregroundMark x1="16543" y1="51837" x2="16543" y2="51837"/>
                        <a14:foregroundMark x1="18025" y1="53061" x2="18025" y2="53061"/>
                        <a14:foregroundMark x1="19506" y1="57551" x2="46667" y2="57143"/>
                        <a14:foregroundMark x1="45432" y1="54286" x2="20988" y2="54694"/>
                        <a14:foregroundMark x1="47160" y1="60408" x2="18519" y2="59184"/>
                        <a14:foregroundMark x1="14815" y1="52653" x2="17778" y2="55510"/>
                        <a14:foregroundMark x1="16790" y1="56735" x2="26173" y2="57959"/>
                        <a14:foregroundMark x1="16049" y1="57143" x2="14568" y2="59592"/>
                        <a14:foregroundMark x1="15062" y1="57143" x2="14568" y2="58776"/>
                        <a14:foregroundMark x1="14321" y1="56735" x2="15309" y2="57551"/>
                        <a14:foregroundMark x1="16790" y1="57143" x2="21235" y2="57959"/>
                        <a14:foregroundMark x1="15802" y1="59184" x2="31358" y2="59184"/>
                        <a14:foregroundMark x1="31358" y1="59184" x2="46914" y2="59184"/>
                        <a14:foregroundMark x1="46914" y1="59184" x2="15802" y2="53878"/>
                        <a14:foregroundMark x1="15802" y1="53878" x2="18519" y2="53878"/>
                        <a14:foregroundMark x1="18272" y1="53061" x2="40741" y2="53878"/>
                        <a14:foregroundMark x1="39753" y1="53469" x2="45926" y2="54286"/>
                        <a14:foregroundMark x1="14568" y1="68571" x2="30864" y2="68980"/>
                        <a14:foregroundMark x1="29877" y1="67347" x2="14568" y2="66939"/>
                        <a14:foregroundMark x1="15062" y1="69388" x2="30864" y2="6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28327" r="49408" b="50514"/>
          <a:stretch/>
        </p:blipFill>
        <p:spPr bwMode="auto">
          <a:xfrm>
            <a:off x="14430675" y="1890315"/>
            <a:ext cx="1120966" cy="32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62B431B-5CA2-40A1-BE3D-11866D855E7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4109701" y="2904788"/>
            <a:ext cx="75019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OpenCV - 위키백과, 우리 모두의 백과사전">
            <a:extLst>
              <a:ext uri="{FF2B5EF4-FFF2-40B4-BE49-F238E27FC236}">
                <a16:creationId xmlns:a16="http://schemas.microsoft.com/office/drawing/2014/main" id="{34597FB3-3E87-41F3-B830-AA737798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65" y="6765432"/>
            <a:ext cx="688906" cy="81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16D08A4-2EB3-4170-B4B4-BAADC683B86F}"/>
              </a:ext>
            </a:extLst>
          </p:cNvPr>
          <p:cNvGrpSpPr/>
          <p:nvPr/>
        </p:nvGrpSpPr>
        <p:grpSpPr>
          <a:xfrm>
            <a:off x="7524701" y="7587073"/>
            <a:ext cx="1549262" cy="1172414"/>
            <a:chOff x="3762350" y="3793536"/>
            <a:chExt cx="774631" cy="58620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7ACFECE-27A4-4ED5-8BFA-F2B0A355BA8E}"/>
                </a:ext>
              </a:extLst>
            </p:cNvPr>
            <p:cNvSpPr/>
            <p:nvPr/>
          </p:nvSpPr>
          <p:spPr>
            <a:xfrm>
              <a:off x="3923436" y="3793536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4EBF7F3-EF61-4D53-B853-B98669FBE66C}"/>
                </a:ext>
              </a:extLst>
            </p:cNvPr>
            <p:cNvSpPr txBox="1"/>
            <p:nvPr/>
          </p:nvSpPr>
          <p:spPr>
            <a:xfrm>
              <a:off x="3762350" y="4195077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  <p:sp>
        <p:nvSpPr>
          <p:cNvPr id="73" name="Google Shape;188;p27">
            <a:extLst>
              <a:ext uri="{FF2B5EF4-FFF2-40B4-BE49-F238E27FC236}">
                <a16:creationId xmlns:a16="http://schemas.microsoft.com/office/drawing/2014/main" id="{857B6EFA-5183-42B6-AA54-98D89ABA0099}"/>
              </a:ext>
            </a:extLst>
          </p:cNvPr>
          <p:cNvSpPr txBox="1">
            <a:spLocks/>
          </p:cNvSpPr>
          <p:nvPr/>
        </p:nvSpPr>
        <p:spPr>
          <a:xfrm>
            <a:off x="678140" y="15000"/>
            <a:ext cx="14117360" cy="1555276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828800" latinLnBrk="0"/>
            <a:r>
              <a:rPr lang="en-US" altLang="ko-KR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(4)</a:t>
            </a:r>
            <a:r>
              <a:rPr lang="ko-KR" altLang="en-US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</a:t>
            </a:r>
            <a:r>
              <a:rPr lang="ko-KR" altLang="en-US" sz="3200" kern="0" dirty="0">
                <a:solidFill>
                  <a:srgbClr val="FF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상황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감지 후 </a:t>
            </a:r>
            <a:endParaRPr lang="en-US" altLang="ko-KR" sz="3200" kern="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defTabSz="1828800" latinLnBrk="0"/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RabbitMQ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의 해당</a:t>
            </a:r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큐에 메시지 전송</a:t>
            </a:r>
            <a:endParaRPr lang="en-US" sz="3200" kern="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6584A60-3163-D04C-A1A5-0829233CCF8F}"/>
              </a:ext>
            </a:extLst>
          </p:cNvPr>
          <p:cNvGrpSpPr/>
          <p:nvPr/>
        </p:nvGrpSpPr>
        <p:grpSpPr>
          <a:xfrm>
            <a:off x="11211966" y="980086"/>
            <a:ext cx="2323264" cy="478516"/>
            <a:chOff x="4301758" y="1468740"/>
            <a:chExt cx="1161632" cy="239258"/>
          </a:xfrm>
        </p:grpSpPr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166AD986-3244-2C44-AC9A-0EC461BC357A}"/>
                </a:ext>
              </a:extLst>
            </p:cNvPr>
            <p:cNvCxnSpPr>
              <a:cxnSpLocks/>
            </p:cNvCxnSpPr>
            <p:nvPr/>
          </p:nvCxnSpPr>
          <p:spPr>
            <a:xfrm>
              <a:off x="4306759" y="1468740"/>
              <a:ext cx="11566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659A9034-8D29-F648-A4C7-3520C545203D}"/>
                </a:ext>
              </a:extLst>
            </p:cNvPr>
            <p:cNvCxnSpPr>
              <a:cxnSpLocks/>
            </p:cNvCxnSpPr>
            <p:nvPr/>
          </p:nvCxnSpPr>
          <p:spPr>
            <a:xfrm>
              <a:off x="4301758" y="1695241"/>
              <a:ext cx="1127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D03FE708-68A6-6040-9C88-95B341390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4158" y="1468742"/>
              <a:ext cx="0" cy="237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6708577D-A6FB-534C-B478-611EC0437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04" y="1470212"/>
              <a:ext cx="0" cy="237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D84E0E8D-07AF-A444-B2CE-6471A4780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5312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F450C613-2121-4B45-8BF5-EA03A0B0E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4198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66A25F-1677-344F-87B4-77E4C644593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954892" y="7079954"/>
            <a:ext cx="927624" cy="526868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914BC8BE-224B-4246-81B9-FC07D445881E}"/>
              </a:ext>
            </a:extLst>
          </p:cNvPr>
          <p:cNvGrpSpPr/>
          <p:nvPr/>
        </p:nvGrpSpPr>
        <p:grpSpPr>
          <a:xfrm>
            <a:off x="11233790" y="1767786"/>
            <a:ext cx="2323264" cy="478516"/>
            <a:chOff x="4301758" y="1468740"/>
            <a:chExt cx="1161632" cy="239258"/>
          </a:xfrm>
        </p:grpSpPr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6D77ED4A-D45F-584F-BBAA-317BD6B248AC}"/>
                </a:ext>
              </a:extLst>
            </p:cNvPr>
            <p:cNvCxnSpPr>
              <a:cxnSpLocks/>
            </p:cNvCxnSpPr>
            <p:nvPr/>
          </p:nvCxnSpPr>
          <p:spPr>
            <a:xfrm>
              <a:off x="4306759" y="1468740"/>
              <a:ext cx="11566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AB662981-AD18-404C-8376-EB1866C55A4A}"/>
                </a:ext>
              </a:extLst>
            </p:cNvPr>
            <p:cNvCxnSpPr>
              <a:cxnSpLocks/>
            </p:cNvCxnSpPr>
            <p:nvPr/>
          </p:nvCxnSpPr>
          <p:spPr>
            <a:xfrm>
              <a:off x="4301758" y="1695241"/>
              <a:ext cx="1127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18692E7A-2A7C-CC46-8ABE-746361E9C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4158" y="1468742"/>
              <a:ext cx="0" cy="237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78DABFB-D916-0D4A-8FA4-1137A853DB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04" y="1470212"/>
              <a:ext cx="0" cy="237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97FABA8B-67E1-1A41-8C80-8D5EF8D44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5312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65FA0AF8-FDFB-2E4B-BF6E-4B656BAF9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4198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A502050-0108-3043-96FE-DC880E8105C2}"/>
              </a:ext>
            </a:extLst>
          </p:cNvPr>
          <p:cNvGrpSpPr/>
          <p:nvPr/>
        </p:nvGrpSpPr>
        <p:grpSpPr>
          <a:xfrm>
            <a:off x="11211966" y="222210"/>
            <a:ext cx="2323264" cy="478516"/>
            <a:chOff x="4301758" y="1468740"/>
            <a:chExt cx="1161632" cy="239258"/>
          </a:xfrm>
        </p:grpSpPr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04E12056-416A-F941-95AA-BE830F550005}"/>
                </a:ext>
              </a:extLst>
            </p:cNvPr>
            <p:cNvCxnSpPr>
              <a:cxnSpLocks/>
            </p:cNvCxnSpPr>
            <p:nvPr/>
          </p:nvCxnSpPr>
          <p:spPr>
            <a:xfrm>
              <a:off x="4306759" y="1468740"/>
              <a:ext cx="11566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0E70107-5DB0-E24A-97E3-5F9085BD49DD}"/>
                </a:ext>
              </a:extLst>
            </p:cNvPr>
            <p:cNvCxnSpPr>
              <a:cxnSpLocks/>
            </p:cNvCxnSpPr>
            <p:nvPr/>
          </p:nvCxnSpPr>
          <p:spPr>
            <a:xfrm>
              <a:off x="4301758" y="1695241"/>
              <a:ext cx="1127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CCA9BEF-549F-F84F-A87E-F2C1775E1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4158" y="1468742"/>
              <a:ext cx="0" cy="237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36F8B99F-C7EE-D74F-9123-2A81F6554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04" y="1470212"/>
              <a:ext cx="0" cy="237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537FEBC8-840A-2C48-8C69-FDA08779B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5312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91907AD0-CDBC-1547-AD24-6963B9473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4198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603CD2B9-E68A-344A-8B37-5FC09AC1574B}"/>
              </a:ext>
            </a:extLst>
          </p:cNvPr>
          <p:cNvSpPr txBox="1"/>
          <p:nvPr/>
        </p:nvSpPr>
        <p:spPr>
          <a:xfrm>
            <a:off x="9693730" y="221849"/>
            <a:ext cx="1688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latinLnBrk="0">
              <a:buClr>
                <a:srgbClr val="000000"/>
              </a:buClr>
            </a:pPr>
            <a:r>
              <a:rPr kumimoji="1" lang="en-US" altLang="ko-Kore-KR" sz="2200" kern="0" dirty="0">
                <a:solidFill>
                  <a:srgbClr val="A8DBA7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accident</a:t>
            </a:r>
            <a:endParaRPr kumimoji="1" lang="ko-Kore-KR" altLang="en-US" sz="2200" kern="0" dirty="0">
              <a:solidFill>
                <a:srgbClr val="A8DBA7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D9BE64-77E4-564A-B29D-D838D081577F}"/>
              </a:ext>
            </a:extLst>
          </p:cNvPr>
          <p:cNvSpPr txBox="1"/>
          <p:nvPr/>
        </p:nvSpPr>
        <p:spPr>
          <a:xfrm>
            <a:off x="9691578" y="926795"/>
            <a:ext cx="1688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latinLnBrk="0">
              <a:buClr>
                <a:srgbClr val="000000"/>
              </a:buClr>
            </a:pPr>
            <a:r>
              <a:rPr kumimoji="1" lang="en-US" altLang="ko-Kore-KR" sz="2200" kern="0" dirty="0">
                <a:solidFill>
                  <a:srgbClr val="A8DBA7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knife</a:t>
            </a:r>
            <a:endParaRPr kumimoji="1" lang="ko-Kore-KR" altLang="en-US" sz="2200" kern="0" dirty="0">
              <a:solidFill>
                <a:srgbClr val="A8DBA7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97B4448-981C-2844-90A7-FA3E40266FAC}"/>
              </a:ext>
            </a:extLst>
          </p:cNvPr>
          <p:cNvSpPr txBox="1"/>
          <p:nvPr/>
        </p:nvSpPr>
        <p:spPr>
          <a:xfrm>
            <a:off x="9677400" y="1723387"/>
            <a:ext cx="1688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latinLnBrk="0">
              <a:buClr>
                <a:srgbClr val="000000"/>
              </a:buClr>
            </a:pPr>
            <a:r>
              <a:rPr kumimoji="1" lang="en-US" altLang="ko-Kore-KR" sz="2200" kern="0" dirty="0">
                <a:solidFill>
                  <a:srgbClr val="A8DBA7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fire</a:t>
            </a:r>
            <a:endParaRPr kumimoji="1" lang="ko-Kore-KR" altLang="en-US" sz="2200" kern="0" dirty="0">
              <a:solidFill>
                <a:srgbClr val="A8DBA7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pic>
        <p:nvPicPr>
          <p:cNvPr id="104" name="그래픽 103" descr="보안 카메라 단색으로 채워진">
            <a:extLst>
              <a:ext uri="{FF2B5EF4-FFF2-40B4-BE49-F238E27FC236}">
                <a16:creationId xmlns:a16="http://schemas.microsoft.com/office/drawing/2014/main" id="{83E12352-2650-442D-8D4E-163CC7C512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2369184" y="7146125"/>
            <a:ext cx="845568" cy="759106"/>
          </a:xfrm>
          <a:prstGeom prst="rect">
            <a:avLst/>
          </a:prstGeom>
        </p:spPr>
      </p:pic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03277A27-3274-40B1-8AA3-E3D476E0047E}"/>
              </a:ext>
            </a:extLst>
          </p:cNvPr>
          <p:cNvCxnSpPr>
            <a:cxnSpLocks/>
            <a:stCxn id="104" idx="1"/>
          </p:cNvCxnSpPr>
          <p:nvPr/>
        </p:nvCxnSpPr>
        <p:spPr>
          <a:xfrm>
            <a:off x="3214753" y="7525678"/>
            <a:ext cx="1396738" cy="4857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11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03541 -0.596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2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001">
            <a:extLst>
              <a:ext uri="{FF2B5EF4-FFF2-40B4-BE49-F238E27FC236}">
                <a16:creationId xmlns:a16="http://schemas.microsoft.com/office/drawing/2014/main" id="{3C294669-40C1-4C88-8C3A-89B9255D681F}"/>
              </a:ext>
            </a:extLst>
          </p:cNvPr>
          <p:cNvGrpSpPr/>
          <p:nvPr/>
        </p:nvGrpSpPr>
        <p:grpSpPr>
          <a:xfrm>
            <a:off x="-7848600" y="-3695701"/>
            <a:ext cx="34061400" cy="19050001"/>
            <a:chOff x="-4657305" y="599806"/>
            <a:chExt cx="27600324" cy="11321495"/>
          </a:xfrm>
        </p:grpSpPr>
        <p:pic>
          <p:nvPicPr>
            <p:cNvPr id="115" name="Object 2">
              <a:extLst>
                <a:ext uri="{FF2B5EF4-FFF2-40B4-BE49-F238E27FC236}">
                  <a16:creationId xmlns:a16="http://schemas.microsoft.com/office/drawing/2014/main" id="{A4A802D2-ADB6-4AFF-A2B9-C2C9ED030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57305" y="599806"/>
              <a:ext cx="27600324" cy="11321495"/>
            </a:xfrm>
            <a:prstGeom prst="rect">
              <a:avLst/>
            </a:prstGeom>
          </p:spPr>
        </p:pic>
        <p:pic>
          <p:nvPicPr>
            <p:cNvPr id="116" name="Object 3">
              <a:extLst>
                <a:ext uri="{FF2B5EF4-FFF2-40B4-BE49-F238E27FC236}">
                  <a16:creationId xmlns:a16="http://schemas.microsoft.com/office/drawing/2014/main" id="{8DEA6F4B-E6C4-4245-B050-D084991A2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686" y="2884244"/>
              <a:ext cx="14518340" cy="595534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58E07B-FB2D-4CF2-A29D-2B768E30543B}"/>
              </a:ext>
            </a:extLst>
          </p:cNvPr>
          <p:cNvGrpSpPr/>
          <p:nvPr/>
        </p:nvGrpSpPr>
        <p:grpSpPr>
          <a:xfrm>
            <a:off x="7268447" y="5646677"/>
            <a:ext cx="3102382" cy="3161778"/>
            <a:chOff x="1609162" y="1189530"/>
            <a:chExt cx="1931896" cy="20388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82849A9-ADF7-44E8-BCEC-D334AA50A15B}"/>
                </a:ext>
              </a:extLst>
            </p:cNvPr>
            <p:cNvSpPr/>
            <p:nvPr/>
          </p:nvSpPr>
          <p:spPr>
            <a:xfrm>
              <a:off x="1609162" y="1453529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8D416-2DC5-4D26-9E40-7DC9705EBD70}"/>
                </a:ext>
              </a:extLst>
            </p:cNvPr>
            <p:cNvSpPr txBox="1"/>
            <p:nvPr/>
          </p:nvSpPr>
          <p:spPr>
            <a:xfrm>
              <a:off x="1609162" y="1189530"/>
              <a:ext cx="1926045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대전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44CF5F-A485-4308-8F53-CDE6D54EEFEF}"/>
              </a:ext>
            </a:extLst>
          </p:cNvPr>
          <p:cNvGrpSpPr/>
          <p:nvPr/>
        </p:nvGrpSpPr>
        <p:grpSpPr>
          <a:xfrm>
            <a:off x="4009392" y="5636479"/>
            <a:ext cx="3102384" cy="3157762"/>
            <a:chOff x="1609161" y="3548792"/>
            <a:chExt cx="1931898" cy="2036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DE4414A-C9E0-4F7E-83F5-590544AEC1A4}"/>
                </a:ext>
              </a:extLst>
            </p:cNvPr>
            <p:cNvSpPr/>
            <p:nvPr/>
          </p:nvSpPr>
          <p:spPr>
            <a:xfrm>
              <a:off x="1609163" y="3810201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2F1F73-8E1E-4B46-A690-6CE50AEDC6DA}"/>
                </a:ext>
              </a:extLst>
            </p:cNvPr>
            <p:cNvSpPr txBox="1"/>
            <p:nvPr/>
          </p:nvSpPr>
          <p:spPr>
            <a:xfrm>
              <a:off x="1609161" y="3548792"/>
              <a:ext cx="1926044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879D94-F0FE-4BD8-A28A-811D99640BD6}"/>
              </a:ext>
            </a:extLst>
          </p:cNvPr>
          <p:cNvGrpSpPr/>
          <p:nvPr/>
        </p:nvGrpSpPr>
        <p:grpSpPr>
          <a:xfrm>
            <a:off x="3631916" y="1806282"/>
            <a:ext cx="10736624" cy="7209592"/>
            <a:chOff x="1374102" y="1337934"/>
            <a:chExt cx="6972040" cy="433053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96C85C-9A10-4B6C-B0B0-F6EFF56EAFC4}"/>
                </a:ext>
              </a:extLst>
            </p:cNvPr>
            <p:cNvSpPr/>
            <p:nvPr/>
          </p:nvSpPr>
          <p:spPr>
            <a:xfrm>
              <a:off x="1452282" y="1622612"/>
              <a:ext cx="6893860" cy="4045858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3C5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8FF8CC-A0FA-4796-8A9D-47181256613A}"/>
                </a:ext>
              </a:extLst>
            </p:cNvPr>
            <p:cNvSpPr txBox="1"/>
            <p:nvPr/>
          </p:nvSpPr>
          <p:spPr>
            <a:xfrm>
              <a:off x="1837731" y="1349771"/>
              <a:ext cx="2076630" cy="240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3B5EE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Kubernetes Cluster</a:t>
              </a:r>
              <a:endParaRPr lang="ko-KR" altLang="en-US" sz="2000" kern="0" dirty="0">
                <a:solidFill>
                  <a:srgbClr val="3B5EE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pic>
          <p:nvPicPr>
            <p:cNvPr id="16" name="Picture 2" descr="Kubernetes | asbubam&amp;#39;s blog on 2dal.com">
              <a:extLst>
                <a:ext uri="{FF2B5EF4-FFF2-40B4-BE49-F238E27FC236}">
                  <a16:creationId xmlns:a16="http://schemas.microsoft.com/office/drawing/2014/main" id="{B0BF4B3E-4C1E-4845-831F-57F9EB651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5" t="7157" r="22213" b="31493"/>
            <a:stretch/>
          </p:blipFill>
          <p:spPr bwMode="auto">
            <a:xfrm>
              <a:off x="1374102" y="1337934"/>
              <a:ext cx="545169" cy="42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519105-7011-46AF-B462-F521BBBB9248}"/>
              </a:ext>
            </a:extLst>
          </p:cNvPr>
          <p:cNvGrpSpPr/>
          <p:nvPr/>
        </p:nvGrpSpPr>
        <p:grpSpPr>
          <a:xfrm>
            <a:off x="10794295" y="5835493"/>
            <a:ext cx="3026122" cy="2953890"/>
            <a:chOff x="6991041" y="3375210"/>
            <a:chExt cx="1884408" cy="190475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655DB0-2FA0-4392-9C37-1BFE4C23A9C3}"/>
                </a:ext>
              </a:extLst>
            </p:cNvPr>
            <p:cNvGrpSpPr/>
            <p:nvPr/>
          </p:nvGrpSpPr>
          <p:grpSpPr>
            <a:xfrm>
              <a:off x="6991041" y="3375210"/>
              <a:ext cx="1884408" cy="1904758"/>
              <a:chOff x="4864127" y="2362643"/>
              <a:chExt cx="1884408" cy="190475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C7D4404-2279-4FD4-A141-1CE3B1B2D247}"/>
                  </a:ext>
                </a:extLst>
              </p:cNvPr>
              <p:cNvSpPr/>
              <p:nvPr/>
            </p:nvSpPr>
            <p:spPr>
              <a:xfrm>
                <a:off x="4946628" y="2673131"/>
                <a:ext cx="1801907" cy="1594270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rgbClr val="0228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 latinLnBrk="0">
                  <a:buClr>
                    <a:srgbClr val="000000"/>
                  </a:buClr>
                </a:pPr>
                <a:endParaRPr lang="ko-KR" altLang="en-US" sz="2000" kern="0" dirty="0">
                  <a:solidFill>
                    <a:srgbClr val="0228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3FD3FC-6D00-4496-83FA-58BEE3CBC7AA}"/>
                  </a:ext>
                </a:extLst>
              </p:cNvPr>
              <p:cNvSpPr txBox="1"/>
              <p:nvPr/>
            </p:nvSpPr>
            <p:spPr>
              <a:xfrm>
                <a:off x="5222100" y="2400952"/>
                <a:ext cx="1526435" cy="258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1828800" latinLnBrk="0">
                  <a:buClr>
                    <a:srgbClr val="000000"/>
                  </a:buClr>
                </a:pP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HPC(</a:t>
                </a:r>
                <a:r>
                  <a:rPr lang="ko-KR" altLang="en-US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성남</a:t>
                </a: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)</a:t>
                </a:r>
                <a:endParaRPr lang="ko-KR" altLang="en-US" sz="2000" kern="0" dirty="0">
                  <a:solidFill>
                    <a:srgbClr val="02286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endParaRPr>
              </a:p>
            </p:txBody>
          </p:sp>
          <p:pic>
            <p:nvPicPr>
              <p:cNvPr id="22" name="Picture 2" descr="2020 ICT 기기산업 페스티벌 전시회">
                <a:extLst>
                  <a:ext uri="{FF2B5EF4-FFF2-40B4-BE49-F238E27FC236}">
                    <a16:creationId xmlns:a16="http://schemas.microsoft.com/office/drawing/2014/main" id="{F178F668-FA46-4738-8F00-C6271ED3E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20" t="36471" r="73709" b="40859"/>
              <a:stretch/>
            </p:blipFill>
            <p:spPr bwMode="auto">
              <a:xfrm>
                <a:off x="4864127" y="2362643"/>
                <a:ext cx="383409" cy="384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4CAFBBE-6EE6-4193-A0F2-8502C3A4ECC4}"/>
                </a:ext>
              </a:extLst>
            </p:cNvPr>
            <p:cNvSpPr/>
            <p:nvPr/>
          </p:nvSpPr>
          <p:spPr>
            <a:xfrm>
              <a:off x="7089663" y="4887894"/>
              <a:ext cx="1770194" cy="37509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Nvidia-docker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(CUDA)</a:t>
              </a:r>
              <a:endParaRPr lang="ko-KR" altLang="en-US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F203A-EBC3-4D9F-BFA5-845D51F8C054}"/>
              </a:ext>
            </a:extLst>
          </p:cNvPr>
          <p:cNvGrpSpPr/>
          <p:nvPr/>
        </p:nvGrpSpPr>
        <p:grpSpPr>
          <a:xfrm>
            <a:off x="3492501" y="960952"/>
            <a:ext cx="15481299" cy="8424348"/>
            <a:chOff x="1299881" y="800939"/>
            <a:chExt cx="9627779" cy="501715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CA4FB62-FAE0-484D-94FB-981024874269}"/>
                </a:ext>
              </a:extLst>
            </p:cNvPr>
            <p:cNvSpPr/>
            <p:nvPr/>
          </p:nvSpPr>
          <p:spPr>
            <a:xfrm>
              <a:off x="1299881" y="1184789"/>
              <a:ext cx="8991601" cy="4633305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22C783-22EB-4335-9032-4A3E2B51CDEB}"/>
                </a:ext>
              </a:extLst>
            </p:cNvPr>
            <p:cNvSpPr txBox="1"/>
            <p:nvPr/>
          </p:nvSpPr>
          <p:spPr>
            <a:xfrm>
              <a:off x="9201241" y="866409"/>
              <a:ext cx="1726419" cy="2566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KOREN 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망</a:t>
              </a:r>
            </a:p>
          </p:txBody>
        </p:sp>
        <p:pic>
          <p:nvPicPr>
            <p:cNvPr id="26" name="Picture 2" descr="KOREN - 2018 NET 챌린지 캠프 | Facebook">
              <a:extLst>
                <a:ext uri="{FF2B5EF4-FFF2-40B4-BE49-F238E27FC236}">
                  <a16:creationId xmlns:a16="http://schemas.microsoft.com/office/drawing/2014/main" id="{9A40AACC-D85D-47DB-B81E-182FF709A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67" b="98667" l="4889" r="99556">
                          <a14:foregroundMark x1="32000" y1="11556" x2="32000" y2="11556"/>
                          <a14:foregroundMark x1="44000" y1="9778" x2="36444" y2="20889"/>
                          <a14:foregroundMark x1="56000" y1="10222" x2="60889" y2="5778"/>
                          <a14:foregroundMark x1="52000" y1="10222" x2="49333" y2="12444"/>
                          <a14:foregroundMark x1="83556" y1="51556" x2="76000" y2="40000"/>
                          <a14:foregroundMark x1="73778" y1="62222" x2="62222" y2="51111"/>
                          <a14:foregroundMark x1="73778" y1="50222" x2="85333" y2="55111"/>
                          <a14:foregroundMark x1="85778" y1="60444" x2="85778" y2="65333"/>
                          <a14:foregroundMark x1="87111" y1="64000" x2="91111" y2="49778"/>
                          <a14:foregroundMark x1="93333" y1="41333" x2="93333" y2="41333"/>
                          <a14:foregroundMark x1="95111" y1="48889" x2="95111" y2="44444"/>
                          <a14:foregroundMark x1="83556" y1="89778" x2="70222" y2="77778"/>
                          <a14:foregroundMark x1="68444" y1="79556" x2="56444" y2="63556"/>
                          <a14:foregroundMark x1="80000" y1="92444" x2="85333" y2="95111"/>
                          <a14:foregroundMark x1="85778" y1="88889" x2="99556" y2="93778"/>
                          <a14:foregroundMark x1="92000" y1="96000" x2="93778" y2="99111"/>
                          <a14:foregroundMark x1="37333" y1="81778" x2="43111" y2="92889"/>
                          <a14:foregroundMark x1="8444" y1="64000" x2="4889" y2="42667"/>
                          <a14:foregroundMark x1="47111" y1="4000" x2="47111" y2="2667"/>
                          <a14:foregroundMark x1="58222" y1="9333" x2="66222" y2="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932" y="800939"/>
              <a:ext cx="383229" cy="38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2410B1-ADAC-419D-A9AD-A19E6201CF75}"/>
              </a:ext>
            </a:extLst>
          </p:cNvPr>
          <p:cNvGrpSpPr/>
          <p:nvPr/>
        </p:nvGrpSpPr>
        <p:grpSpPr>
          <a:xfrm>
            <a:off x="6165700" y="2357028"/>
            <a:ext cx="6014908" cy="2650116"/>
            <a:chOff x="1609161" y="3521360"/>
            <a:chExt cx="1931898" cy="210878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3291BA7-9296-42B4-9723-D42DC5B9356E}"/>
                </a:ext>
              </a:extLst>
            </p:cNvPr>
            <p:cNvSpPr/>
            <p:nvPr/>
          </p:nvSpPr>
          <p:spPr>
            <a:xfrm>
              <a:off x="1609163" y="3855337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46A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43F18-0C47-436C-B51C-CFE12A0EFE88}"/>
                </a:ext>
              </a:extLst>
            </p:cNvPr>
            <p:cNvSpPr txBox="1"/>
            <p:nvPr/>
          </p:nvSpPr>
          <p:spPr>
            <a:xfrm>
              <a:off x="1609161" y="3521360"/>
              <a:ext cx="1726419" cy="3183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Master Node(</a:t>
              </a:r>
              <a:r>
                <a:rPr lang="ko-KR" altLang="en-US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46A8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09609C-65AC-428E-B109-4527A27C947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 rot="5400000">
            <a:off x="7049854" y="3513175"/>
            <a:ext cx="629335" cy="3617273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6056509-341C-454E-A897-A7765073DA8C}"/>
              </a:ext>
            </a:extLst>
          </p:cNvPr>
          <p:cNvCxnSpPr>
            <a:cxnSpLocks/>
            <a:stCxn id="29" idx="2"/>
            <a:endCxn id="21" idx="0"/>
          </p:cNvCxnSpPr>
          <p:nvPr/>
        </p:nvCxnSpPr>
        <p:spPr>
          <a:xfrm rot="16200000" flipH="1">
            <a:off x="10440092" y="3740208"/>
            <a:ext cx="887758" cy="3421629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99DF264-A28C-477D-8B54-974464D27A74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 rot="5400000">
            <a:off x="8674283" y="5147802"/>
            <a:ext cx="639533" cy="358217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109C56-2BA9-449C-8F26-ED199C30DEF1}"/>
              </a:ext>
            </a:extLst>
          </p:cNvPr>
          <p:cNvGrpSpPr/>
          <p:nvPr/>
        </p:nvGrpSpPr>
        <p:grpSpPr>
          <a:xfrm>
            <a:off x="14589298" y="1825989"/>
            <a:ext cx="3317702" cy="3727090"/>
            <a:chOff x="1609163" y="3511587"/>
            <a:chExt cx="2065979" cy="285218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38E3E30-7B2E-4CC9-A21E-F5F258ADEB2C}"/>
                </a:ext>
              </a:extLst>
            </p:cNvPr>
            <p:cNvSpPr/>
            <p:nvPr/>
          </p:nvSpPr>
          <p:spPr>
            <a:xfrm>
              <a:off x="1609163" y="3855336"/>
              <a:ext cx="1931896" cy="2508438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F8A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F89B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25E89D-B8EF-4F73-AA46-4981C4FEB0CD}"/>
                </a:ext>
              </a:extLst>
            </p:cNvPr>
            <p:cNvSpPr txBox="1"/>
            <p:nvPr/>
          </p:nvSpPr>
          <p:spPr>
            <a:xfrm>
              <a:off x="1948724" y="3511587"/>
              <a:ext cx="1726418" cy="306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F8AB4C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PaaS-TA</a:t>
              </a:r>
              <a:endParaRPr lang="ko-KR" altLang="en-US" sz="2000" kern="0" dirty="0">
                <a:solidFill>
                  <a:srgbClr val="F8AB4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pic>
        <p:nvPicPr>
          <p:cNvPr id="37" name="Picture 6" descr="Apache Logo">
            <a:extLst>
              <a:ext uri="{FF2B5EF4-FFF2-40B4-BE49-F238E27FC236}">
                <a16:creationId xmlns:a16="http://schemas.microsoft.com/office/drawing/2014/main" id="{506B58D6-4495-40C9-B48A-657B6071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696" b="90000" l="1000" r="97111">
                        <a14:foregroundMark x1="7778" y1="41739" x2="5111" y2="60435"/>
                        <a14:foregroundMark x1="11444" y1="53696" x2="13889" y2="43043"/>
                        <a14:foregroundMark x1="19444" y1="8696" x2="19444" y2="8696"/>
                        <a14:foregroundMark x1="3111" y1="65435" x2="3111" y2="65435"/>
                        <a14:foregroundMark x1="6444" y1="67826" x2="6444" y2="67826"/>
                        <a14:foregroundMark x1="5667" y1="69565" x2="6444" y2="64130"/>
                        <a14:foregroundMark x1="7111" y1="66304" x2="9444" y2="65217"/>
                        <a14:foregroundMark x1="4058" y1="63892" x2="3333" y2="67391"/>
                        <a14:foregroundMark x1="5000" y1="59348" x2="4113" y2="63627"/>
                        <a14:foregroundMark x1="6444" y1="64130" x2="5444" y2="71304"/>
                        <a14:foregroundMark x1="2722" y1="77992" x2="1444" y2="83261"/>
                        <a14:foregroundMark x1="4133" y1="72174" x2="4028" y2="72606"/>
                        <a14:foregroundMark x1="5556" y1="66304" x2="4133" y2="72174"/>
                        <a14:foregroundMark x1="2988" y1="72174" x2="5444" y2="55652"/>
                        <a14:foregroundMark x1="26333" y1="51522" x2="26333" y2="51522"/>
                        <a14:foregroundMark x1="39000" y1="49783" x2="39000" y2="49783"/>
                        <a14:foregroundMark x1="50889" y1="51087" x2="50889" y2="51087"/>
                        <a14:foregroundMark x1="61556" y1="51087" x2="61556" y2="51087"/>
                        <a14:foregroundMark x1="77667" y1="46522" x2="77667" y2="46522"/>
                        <a14:foregroundMark x1="91000" y1="45435" x2="91000" y2="45435"/>
                        <a14:foregroundMark x1="91333" y1="42826" x2="91333" y2="42826"/>
                        <a14:foregroundMark x1="91333" y1="41304" x2="91000" y2="34783"/>
                        <a14:foregroundMark x1="91333" y1="34130" x2="93222" y2="33478"/>
                        <a14:foregroundMark x1="95111" y1="46739" x2="97111" y2="46739"/>
                        <a14:foregroundMark x1="7333" y1="65217" x2="6333" y2="70217"/>
                        <a14:foregroundMark x1="76889" y1="46957" x2="76222" y2="45217"/>
                        <a14:foregroundMark x1="6444" y1="55217" x2="3667" y2="65435"/>
                        <a14:foregroundMark x1="2831" y1="70256" x2="2740" y2="71065"/>
                        <a14:foregroundMark x1="3508" y1="64242" x2="2903" y2="69620"/>
                        <a14:foregroundMark x1="3763" y1="62009" x2="4111" y2="58913"/>
                        <a14:foregroundMark x1="2889" y1="69783" x2="3512" y2="64237"/>
                        <a14:foregroundMark x1="2889" y1="65435" x2="2719" y2="65043"/>
                        <a14:foregroundMark x1="4667" y1="63478" x2="4333" y2="61739"/>
                        <a14:foregroundMark x1="7222" y1="63261" x2="8778" y2="67391"/>
                        <a14:foregroundMark x1="8222" y1="65217" x2="11222" y2="63478"/>
                        <a14:foregroundMark x1="11444" y1="61087" x2="9111" y2="66739"/>
                        <a14:foregroundMark x1="9000" y1="67174" x2="7889" y2="68043"/>
                        <a14:backgroundMark x1="1556" y1="65435" x2="556" y2="61522"/>
                        <a14:backgroundMark x1="1222" y1="62391" x2="1222" y2="62391"/>
                        <a14:backgroundMark x1="1889" y1="62826" x2="1889" y2="62826"/>
                        <a14:backgroundMark x1="1444" y1="61522" x2="1444" y2="61522"/>
                        <a14:backgroundMark x1="1444" y1="61522" x2="1667" y2="63696"/>
                        <a14:backgroundMark x1="1889" y1="63913" x2="2333" y2="65435"/>
                        <a14:backgroundMark x1="1889" y1="63696" x2="1000" y2="60652"/>
                        <a14:backgroundMark x1="1556" y1="74783" x2="1111" y2="84130"/>
                        <a14:backgroundMark x1="1889" y1="73261" x2="2222" y2="72826"/>
                        <a14:backgroundMark x1="2556" y1="72174" x2="2556" y2="72174"/>
                        <a14:backgroundMark x1="2667" y1="71957" x2="2667" y2="71957"/>
                        <a14:backgroundMark x1="2111" y1="73043" x2="2111" y2="75652"/>
                        <a14:backgroundMark x1="2889" y1="71957" x2="2556" y2="74130"/>
                        <a14:backgroundMark x1="2889" y1="71522" x2="2444" y2="71522"/>
                        <a14:backgroundMark x1="3444" y1="73043" x2="3333" y2="7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726" y="3057900"/>
            <a:ext cx="1373440" cy="67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HP, PHP png | PNGEgg">
            <a:extLst>
              <a:ext uri="{FF2B5EF4-FFF2-40B4-BE49-F238E27FC236}">
                <a16:creationId xmlns:a16="http://schemas.microsoft.com/office/drawing/2014/main" id="{EB3C4ACD-18E2-468A-9DC4-4498EC4C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4524" l="9778" r="90667">
                        <a14:foregroundMark x1="47333" y1="11905" x2="50333" y2="10952"/>
                        <a14:foregroundMark x1="9778" y1="47619" x2="9778" y2="47619"/>
                        <a14:foregroundMark x1="49111" y1="94524" x2="51444" y2="93571"/>
                        <a14:foregroundMark x1="90667" y1="48333" x2="90667" y2="48333"/>
                        <a14:foregroundMark x1="86556" y1="46190" x2="27333" y2="35476"/>
                        <a14:foregroundMark x1="27333" y1="35476" x2="27556" y2="62143"/>
                        <a14:foregroundMark x1="27556" y1="62143" x2="60444" y2="65714"/>
                        <a14:foregroundMark x1="60444" y1="65714" x2="65111" y2="64524"/>
                        <a14:foregroundMark x1="85111" y1="61667" x2="52000" y2="79048"/>
                        <a14:foregroundMark x1="50889" y1="79048" x2="28000" y2="70714"/>
                        <a14:foregroundMark x1="41333" y1="77619" x2="14333" y2="50952"/>
                        <a14:foregroundMark x1="16667" y1="50476" x2="25667" y2="19762"/>
                        <a14:foregroundMark x1="26222" y1="19286" x2="56000" y2="10476"/>
                        <a14:foregroundMark x1="54778" y1="14048" x2="32333" y2="31905"/>
                        <a14:foregroundMark x1="60778" y1="19762" x2="80111" y2="39048"/>
                        <a14:foregroundMark x1="54333" y1="21905" x2="57556" y2="31667"/>
                        <a14:foregroundMark x1="57556" y1="31667" x2="68889" y2="48095"/>
                        <a14:foregroundMark x1="59667" y1="20000" x2="73444" y2="34762"/>
                        <a14:foregroundMark x1="65111" y1="15000" x2="84222" y2="32857"/>
                        <a14:foregroundMark x1="83444" y1="65952" x2="75444" y2="83095"/>
                        <a14:foregroundMark x1="34333" y1="45476" x2="33556" y2="3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891" y="2666138"/>
            <a:ext cx="1059110" cy="4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D0F1610-8997-4B91-B023-7FF7CC88401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434" y="2643670"/>
            <a:ext cx="871868" cy="84196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669B7C1-A31F-4C5D-961E-B5A32B8A4518}"/>
              </a:ext>
            </a:extLst>
          </p:cNvPr>
          <p:cNvGrpSpPr/>
          <p:nvPr/>
        </p:nvGrpSpPr>
        <p:grpSpPr>
          <a:xfrm>
            <a:off x="16595139" y="4146355"/>
            <a:ext cx="871866" cy="1120425"/>
            <a:chOff x="10488161" y="2592493"/>
            <a:chExt cx="542924" cy="722485"/>
          </a:xfrm>
        </p:grpSpPr>
        <p:pic>
          <p:nvPicPr>
            <p:cNvPr id="41" name="그래픽 40" descr="데이터베이스 윤곽선">
              <a:extLst>
                <a:ext uri="{FF2B5EF4-FFF2-40B4-BE49-F238E27FC236}">
                  <a16:creationId xmlns:a16="http://schemas.microsoft.com/office/drawing/2014/main" id="{8EB485C8-E12F-46A4-B4FB-1356C35E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488161" y="2592493"/>
              <a:ext cx="542924" cy="5429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9D23D2-7A7C-48A7-9002-50E8AAE8FA30}"/>
                </a:ext>
              </a:extLst>
            </p:cNvPr>
            <p:cNvSpPr txBox="1"/>
            <p:nvPr/>
          </p:nvSpPr>
          <p:spPr>
            <a:xfrm>
              <a:off x="10524929" y="3056975"/>
              <a:ext cx="500738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DB</a:t>
              </a:r>
              <a:endParaRPr lang="ko-KR" altLang="en-US" sz="2000" kern="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2BFEFD-B9FD-4C21-BF41-74DB58CEC64B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7022366" y="3600455"/>
            <a:ext cx="8716" cy="54591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D794BF-EDB7-4AB2-9D17-B28F33AD5CD5}"/>
              </a:ext>
            </a:extLst>
          </p:cNvPr>
          <p:cNvCxnSpPr>
            <a:cxnSpLocks/>
          </p:cNvCxnSpPr>
          <p:nvPr/>
        </p:nvCxnSpPr>
        <p:spPr>
          <a:xfrm>
            <a:off x="16058918" y="3064652"/>
            <a:ext cx="527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949635-D028-46E4-A0E4-CA8F4977FC5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29" y="3072502"/>
            <a:ext cx="635166" cy="557716"/>
          </a:xfrm>
          <a:prstGeom prst="rect">
            <a:avLst/>
          </a:prstGeom>
        </p:spPr>
      </p:pic>
      <p:pic>
        <p:nvPicPr>
          <p:cNvPr id="46" name="Picture 4" descr="KEDA | Kubernetes Event-driven Autoscaling">
            <a:extLst>
              <a:ext uri="{FF2B5EF4-FFF2-40B4-BE49-F238E27FC236}">
                <a16:creationId xmlns:a16="http://schemas.microsoft.com/office/drawing/2014/main" id="{2A069608-77AB-4E62-AC49-0BD89244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9294" y="2921737"/>
            <a:ext cx="1040912" cy="10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E2FCAFC-1AF4-4CA5-863E-6D4EC23AA4E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67" y="3079477"/>
            <a:ext cx="635166" cy="549390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FD96D50-FA72-470C-8E77-C56426D6FF56}"/>
              </a:ext>
            </a:extLst>
          </p:cNvPr>
          <p:cNvSpPr/>
          <p:nvPr/>
        </p:nvSpPr>
        <p:spPr>
          <a:xfrm>
            <a:off x="6334063" y="2937480"/>
            <a:ext cx="1741938" cy="819496"/>
          </a:xfrm>
          <a:prstGeom prst="roundRect">
            <a:avLst/>
          </a:prstGeom>
          <a:noFill/>
          <a:ln>
            <a:solidFill>
              <a:srgbClr val="F264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latinLnBrk="0">
              <a:buClr>
                <a:srgbClr val="000000"/>
              </a:buClr>
            </a:pPr>
            <a:endParaRPr lang="ko-KR" altLang="en-US" sz="2000" kern="0">
              <a:solidFill>
                <a:srgbClr val="F2642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36EF07-8EA6-4546-965D-2D5D5D34F199}"/>
              </a:ext>
            </a:extLst>
          </p:cNvPr>
          <p:cNvSpPr txBox="1"/>
          <p:nvPr/>
        </p:nvSpPr>
        <p:spPr>
          <a:xfrm>
            <a:off x="6385112" y="370260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latinLnBrk="0">
              <a:buClr>
                <a:srgbClr val="000000"/>
              </a:buClr>
            </a:pPr>
            <a:r>
              <a:rPr lang="en-US" altLang="ko-KR" kern="0" dirty="0">
                <a:solidFill>
                  <a:srgbClr val="F264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Monitoring</a:t>
            </a:r>
            <a:endParaRPr lang="ko-KR" altLang="en-US" kern="0" dirty="0">
              <a:solidFill>
                <a:srgbClr val="F264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F7D915-4FA4-4909-862B-1DC58ACA7FC0}"/>
              </a:ext>
            </a:extLst>
          </p:cNvPr>
          <p:cNvGrpSpPr/>
          <p:nvPr/>
        </p:nvGrpSpPr>
        <p:grpSpPr>
          <a:xfrm>
            <a:off x="8727984" y="3413050"/>
            <a:ext cx="1561646" cy="1415046"/>
            <a:chOff x="4363992" y="1706525"/>
            <a:chExt cx="780823" cy="707523"/>
          </a:xfrm>
        </p:grpSpPr>
        <p:pic>
          <p:nvPicPr>
            <p:cNvPr id="49" name="Picture 10" descr="RabbitMQ 클러스터 구성하기 :: 조은우 개발 블로그">
              <a:extLst>
                <a:ext uri="{FF2B5EF4-FFF2-40B4-BE49-F238E27FC236}">
                  <a16:creationId xmlns:a16="http://schemas.microsoft.com/office/drawing/2014/main" id="{4745F062-D778-4756-AA03-C158DE1760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4762" b="97381" l="7381" r="42619">
                          <a14:foregroundMark x1="9286" y1="7143" x2="11905" y2="23333"/>
                          <a14:foregroundMark x1="23333" y1="4762" x2="26905" y2="5952"/>
                          <a14:foregroundMark x1="7857" y1="7381" x2="7381" y2="10000"/>
                          <a14:foregroundMark x1="42976" y1="51905" x2="42976" y2="51905"/>
                          <a14:foregroundMark x1="8214" y1="90238" x2="8214" y2="90238"/>
                          <a14:foregroundMark x1="11429" y1="95000" x2="11429" y2="95000"/>
                          <a14:foregroundMark x1="15476" y1="92619" x2="15476" y2="92619"/>
                          <a14:foregroundMark x1="16786" y1="88810" x2="16786" y2="88810"/>
                          <a14:foregroundMark x1="21310" y1="89762" x2="21310" y2="89762"/>
                          <a14:foregroundMark x1="25595" y1="89524" x2="25595" y2="89524"/>
                          <a14:foregroundMark x1="25595" y1="84286" x2="25595" y2="84286"/>
                          <a14:foregroundMark x1="27857" y1="88333" x2="27857" y2="88333"/>
                          <a14:foregroundMark x1="41429" y1="93810" x2="41429" y2="93810"/>
                          <a14:foregroundMark x1="41429" y1="91905" x2="41429" y2="91905"/>
                          <a14:foregroundMark x1="41429" y1="91190" x2="41429" y2="91190"/>
                          <a14:foregroundMark x1="41548" y1="89762" x2="41548" y2="89762"/>
                          <a14:foregroundMark x1="41429" y1="88095" x2="41429" y2="88095"/>
                          <a14:foregroundMark x1="40952" y1="85000" x2="40952" y2="85000"/>
                          <a14:foregroundMark x1="41548" y1="97381" x2="41548" y2="97381"/>
                          <a14:foregroundMark x1="33452" y1="96667" x2="33452" y2="96667"/>
                          <a14:foregroundMark x1="30833" y1="84048" x2="30833" y2="84048"/>
                          <a14:foregroundMark x1="35714" y1="88095" x2="35714" y2="88095"/>
                          <a14:foregroundMark x1="36071" y1="93333" x2="36071" y2="93333"/>
                          <a14:foregroundMark x1="35952" y1="95714" x2="35952" y2="95714"/>
                          <a14:foregroundMark x1="35952" y1="91429" x2="35952" y2="91429"/>
                          <a14:foregroundMark x1="36071" y1="90238" x2="36071" y2="90238"/>
                          <a14:foregroundMark x1="36071" y1="96667" x2="36071" y2="96667"/>
                          <a14:backgroundMark x1="31310" y1="87857" x2="31310" y2="87857"/>
                          <a14:backgroundMark x1="31071" y1="86667" x2="31071" y2="86667"/>
                          <a14:backgroundMark x1="35595" y1="88571" x2="3559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2" r="53356" b="16927"/>
            <a:stretch/>
          </p:blipFill>
          <p:spPr bwMode="auto">
            <a:xfrm>
              <a:off x="4534377" y="1706525"/>
              <a:ext cx="419767" cy="40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46312B3-223E-4090-8DFE-9D1B8E5223D9}"/>
                </a:ext>
              </a:extLst>
            </p:cNvPr>
            <p:cNvSpPr txBox="1"/>
            <p:nvPr/>
          </p:nvSpPr>
          <p:spPr>
            <a:xfrm>
              <a:off x="4363992" y="2090882"/>
              <a:ext cx="780823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RabbitMQ 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Server</a:t>
              </a:r>
              <a:endParaRPr lang="ko-KR" altLang="en-US" kern="0" dirty="0">
                <a:solidFill>
                  <a:srgbClr val="FF66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endParaRPr>
            </a:p>
          </p:txBody>
        </p:sp>
      </p:grpSp>
      <p:pic>
        <p:nvPicPr>
          <p:cNvPr id="53" name="그래픽 52" descr="보안 카메라 단색으로 채워진">
            <a:extLst>
              <a:ext uri="{FF2B5EF4-FFF2-40B4-BE49-F238E27FC236}">
                <a16:creationId xmlns:a16="http://schemas.microsoft.com/office/drawing/2014/main" id="{A667CEFD-FC78-4A0A-B241-699F653D47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25065" y="9465325"/>
            <a:ext cx="870854" cy="7591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61B69C2-E33F-4567-AE6E-CFBAF8B2FA6F}"/>
              </a:ext>
            </a:extLst>
          </p:cNvPr>
          <p:cNvGrpSpPr/>
          <p:nvPr/>
        </p:nvGrpSpPr>
        <p:grpSpPr>
          <a:xfrm>
            <a:off x="4289319" y="7573059"/>
            <a:ext cx="1549262" cy="1172414"/>
            <a:chOff x="2144659" y="3786529"/>
            <a:chExt cx="774631" cy="58620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D4F868-1E23-4E3A-AA15-D5BE5F540322}"/>
                </a:ext>
              </a:extLst>
            </p:cNvPr>
            <p:cNvSpPr/>
            <p:nvPr/>
          </p:nvSpPr>
          <p:spPr>
            <a:xfrm>
              <a:off x="2305745" y="3786529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BFA6E2-AB06-4A02-809F-B6F0F379A1C3}"/>
                </a:ext>
              </a:extLst>
            </p:cNvPr>
            <p:cNvSpPr txBox="1"/>
            <p:nvPr/>
          </p:nvSpPr>
          <p:spPr>
            <a:xfrm>
              <a:off x="2144659" y="4188070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38F9F09-E3E2-4C8A-A225-EA827F180400}"/>
              </a:ext>
            </a:extLst>
          </p:cNvPr>
          <p:cNvCxnSpPr>
            <a:cxnSpLocks/>
            <a:stCxn id="102" idx="2"/>
            <a:endCxn id="53" idx="0"/>
          </p:cNvCxnSpPr>
          <p:nvPr/>
        </p:nvCxnSpPr>
        <p:spPr>
          <a:xfrm>
            <a:off x="8299332" y="8759487"/>
            <a:ext cx="361160" cy="70583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DE9B4D7-CE6E-4672-8A5F-6298A8C43AB4}"/>
              </a:ext>
            </a:extLst>
          </p:cNvPr>
          <p:cNvCxnSpPr>
            <a:cxnSpLocks/>
          </p:cNvCxnSpPr>
          <p:nvPr/>
        </p:nvCxnSpPr>
        <p:spPr>
          <a:xfrm flipH="1">
            <a:off x="10057930" y="3728076"/>
            <a:ext cx="674484" cy="29250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14" descr="PaaS-TA">
            <a:extLst>
              <a:ext uri="{FF2B5EF4-FFF2-40B4-BE49-F238E27FC236}">
                <a16:creationId xmlns:a16="http://schemas.microsoft.com/office/drawing/2014/main" id="{0CC02983-C836-455B-8F07-1263324B3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2245" b="71429" l="11605" r="47160">
                        <a14:foregroundMark x1="15802" y1="32653" x2="15802" y2="32653"/>
                        <a14:foregroundMark x1="14568" y1="57551" x2="14568" y2="57551"/>
                        <a14:foregroundMark x1="14568" y1="51837" x2="14568" y2="51837"/>
                        <a14:foregroundMark x1="16543" y1="51837" x2="16543" y2="51837"/>
                        <a14:foregroundMark x1="18025" y1="53061" x2="18025" y2="53061"/>
                        <a14:foregroundMark x1="19506" y1="57551" x2="46667" y2="57143"/>
                        <a14:foregroundMark x1="45432" y1="54286" x2="20988" y2="54694"/>
                        <a14:foregroundMark x1="47160" y1="60408" x2="18519" y2="59184"/>
                        <a14:foregroundMark x1="14815" y1="52653" x2="17778" y2="55510"/>
                        <a14:foregroundMark x1="16790" y1="56735" x2="26173" y2="57959"/>
                        <a14:foregroundMark x1="16049" y1="57143" x2="14568" y2="59592"/>
                        <a14:foregroundMark x1="15062" y1="57143" x2="14568" y2="58776"/>
                        <a14:foregroundMark x1="14321" y1="56735" x2="15309" y2="57551"/>
                        <a14:foregroundMark x1="16790" y1="57143" x2="21235" y2="57959"/>
                        <a14:foregroundMark x1="15802" y1="59184" x2="31358" y2="59184"/>
                        <a14:foregroundMark x1="31358" y1="59184" x2="46914" y2="59184"/>
                        <a14:foregroundMark x1="46914" y1="59184" x2="15802" y2="53878"/>
                        <a14:foregroundMark x1="15802" y1="53878" x2="18519" y2="53878"/>
                        <a14:foregroundMark x1="18272" y1="53061" x2="40741" y2="53878"/>
                        <a14:foregroundMark x1="39753" y1="53469" x2="45926" y2="54286"/>
                        <a14:foregroundMark x1="14568" y1="68571" x2="30864" y2="68980"/>
                        <a14:foregroundMark x1="29877" y1="67347" x2="14568" y2="66939"/>
                        <a14:foregroundMark x1="15062" y1="69388" x2="30864" y2="6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28327" r="49408" b="50514"/>
          <a:stretch/>
        </p:blipFill>
        <p:spPr bwMode="auto">
          <a:xfrm>
            <a:off x="14430675" y="1890315"/>
            <a:ext cx="1120966" cy="32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84F614F8-A1E5-4972-9E2C-7906825233A6}"/>
              </a:ext>
            </a:extLst>
          </p:cNvPr>
          <p:cNvGrpSpPr/>
          <p:nvPr/>
        </p:nvGrpSpPr>
        <p:grpSpPr>
          <a:xfrm>
            <a:off x="5476888" y="6287044"/>
            <a:ext cx="1752836" cy="1442243"/>
            <a:chOff x="3597900" y="4334130"/>
            <a:chExt cx="1091515" cy="930003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3DA753C-15F9-444D-AD1B-3751BB0AFB32}"/>
                </a:ext>
              </a:extLst>
            </p:cNvPr>
            <p:cNvSpPr/>
            <p:nvPr/>
          </p:nvSpPr>
          <p:spPr>
            <a:xfrm>
              <a:off x="3881941" y="4334130"/>
              <a:ext cx="559750" cy="5286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3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2</a:t>
              </a:r>
              <a:endParaRPr lang="ko-KR" altLang="en-US" sz="13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13BE3AA-3343-4620-AB21-6749D108FCD1}"/>
                </a:ext>
              </a:extLst>
            </p:cNvPr>
            <p:cNvSpPr txBox="1"/>
            <p:nvPr/>
          </p:nvSpPr>
          <p:spPr>
            <a:xfrm>
              <a:off x="3597900" y="4847359"/>
              <a:ext cx="1091515" cy="416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spc="-3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위험 상황  알림 서비스</a:t>
              </a: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62B431B-5CA2-40A1-BE3D-11866D855E7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4109701" y="2904788"/>
            <a:ext cx="75019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9634ABD-3125-4B7D-9B74-2F53F5E73139}"/>
              </a:ext>
            </a:extLst>
          </p:cNvPr>
          <p:cNvSpPr txBox="1"/>
          <p:nvPr/>
        </p:nvSpPr>
        <p:spPr>
          <a:xfrm>
            <a:off x="12192000" y="2705100"/>
            <a:ext cx="197940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1828800" latinLnBrk="0">
              <a:buClr>
                <a:srgbClr val="000000"/>
              </a:buClr>
            </a:pPr>
            <a:r>
              <a:rPr lang="ko-KR" altLang="en-US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rPr>
              <a:t>사고 데이터 저장</a:t>
            </a:r>
          </a:p>
        </p:txBody>
      </p:sp>
      <p:pic>
        <p:nvPicPr>
          <p:cNvPr id="82" name="Picture 2" descr="OpenCV - 위키백과, 우리 모두의 백과사전">
            <a:extLst>
              <a:ext uri="{FF2B5EF4-FFF2-40B4-BE49-F238E27FC236}">
                <a16:creationId xmlns:a16="http://schemas.microsoft.com/office/drawing/2014/main" id="{34597FB3-3E87-41F3-B830-AA737798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65" y="6765432"/>
            <a:ext cx="688906" cy="81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16D08A4-2EB3-4170-B4B4-BAADC683B86F}"/>
              </a:ext>
            </a:extLst>
          </p:cNvPr>
          <p:cNvGrpSpPr/>
          <p:nvPr/>
        </p:nvGrpSpPr>
        <p:grpSpPr>
          <a:xfrm>
            <a:off x="7524701" y="7587073"/>
            <a:ext cx="1549262" cy="1172414"/>
            <a:chOff x="3762350" y="3793536"/>
            <a:chExt cx="774631" cy="58620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7ACFECE-27A4-4ED5-8BFA-F2B0A355BA8E}"/>
                </a:ext>
              </a:extLst>
            </p:cNvPr>
            <p:cNvSpPr/>
            <p:nvPr/>
          </p:nvSpPr>
          <p:spPr>
            <a:xfrm>
              <a:off x="3923436" y="3793536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4EBF7F3-EF61-4D53-B853-B98669FBE66C}"/>
                </a:ext>
              </a:extLst>
            </p:cNvPr>
            <p:cNvSpPr txBox="1"/>
            <p:nvPr/>
          </p:nvSpPr>
          <p:spPr>
            <a:xfrm>
              <a:off x="3762350" y="4195077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  <p:sp>
        <p:nvSpPr>
          <p:cNvPr id="73" name="Google Shape;188;p27">
            <a:extLst>
              <a:ext uri="{FF2B5EF4-FFF2-40B4-BE49-F238E27FC236}">
                <a16:creationId xmlns:a16="http://schemas.microsoft.com/office/drawing/2014/main" id="{857B6EFA-5183-42B6-AA54-98D89ABA0099}"/>
              </a:ext>
            </a:extLst>
          </p:cNvPr>
          <p:cNvSpPr txBox="1">
            <a:spLocks/>
          </p:cNvSpPr>
          <p:nvPr/>
        </p:nvSpPr>
        <p:spPr>
          <a:xfrm>
            <a:off x="678140" y="15000"/>
            <a:ext cx="14117360" cy="1582504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828800" latinLnBrk="0"/>
            <a:r>
              <a:rPr lang="en-US" altLang="ko-KR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(5)</a:t>
            </a:r>
            <a:r>
              <a:rPr lang="ko-KR" altLang="en-US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사고 데이터를 </a:t>
            </a:r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DB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에 저장</a:t>
            </a:r>
            <a:r>
              <a:rPr lang="en-US" altLang="ko-KR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후</a:t>
            </a:r>
            <a:endParaRPr lang="en-US" altLang="ko-KR" sz="3200" kern="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defTabSz="1828800" latinLnBrk="0"/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   실시간 위험 상황 알림 서비스 배포</a:t>
            </a:r>
            <a:endParaRPr lang="en-US" sz="3200" kern="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6584A60-3163-D04C-A1A5-0829233CCF8F}"/>
              </a:ext>
            </a:extLst>
          </p:cNvPr>
          <p:cNvGrpSpPr/>
          <p:nvPr/>
        </p:nvGrpSpPr>
        <p:grpSpPr>
          <a:xfrm>
            <a:off x="11211966" y="980086"/>
            <a:ext cx="2323264" cy="478516"/>
            <a:chOff x="4301758" y="1468740"/>
            <a:chExt cx="1161632" cy="239258"/>
          </a:xfrm>
        </p:grpSpPr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166AD986-3244-2C44-AC9A-0EC461BC357A}"/>
                </a:ext>
              </a:extLst>
            </p:cNvPr>
            <p:cNvCxnSpPr>
              <a:cxnSpLocks/>
            </p:cNvCxnSpPr>
            <p:nvPr/>
          </p:nvCxnSpPr>
          <p:spPr>
            <a:xfrm>
              <a:off x="4306759" y="1468740"/>
              <a:ext cx="11566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id="{659A9034-8D29-F648-A4C7-3520C545203D}"/>
                </a:ext>
              </a:extLst>
            </p:cNvPr>
            <p:cNvCxnSpPr>
              <a:cxnSpLocks/>
            </p:cNvCxnSpPr>
            <p:nvPr/>
          </p:nvCxnSpPr>
          <p:spPr>
            <a:xfrm>
              <a:off x="4301758" y="1695241"/>
              <a:ext cx="1127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[R] 80">
              <a:extLst>
                <a:ext uri="{FF2B5EF4-FFF2-40B4-BE49-F238E27FC236}">
                  <a16:creationId xmlns:a16="http://schemas.microsoft.com/office/drawing/2014/main" id="{D03FE708-68A6-6040-9C88-95B341390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4158" y="1468742"/>
              <a:ext cx="0" cy="237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6708577D-A6FB-534C-B478-611EC0437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04" y="1470212"/>
              <a:ext cx="0" cy="237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D84E0E8D-07AF-A444-B2CE-6471A4780F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5312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F450C613-2121-4B45-8BF5-EA03A0B0E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4198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66A25F-1677-344F-87B4-77E4C644593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08654" y="947534"/>
            <a:ext cx="927624" cy="526868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914BC8BE-224B-4246-81B9-FC07D445881E}"/>
              </a:ext>
            </a:extLst>
          </p:cNvPr>
          <p:cNvGrpSpPr/>
          <p:nvPr/>
        </p:nvGrpSpPr>
        <p:grpSpPr>
          <a:xfrm>
            <a:off x="11233790" y="1767786"/>
            <a:ext cx="2323264" cy="478516"/>
            <a:chOff x="4301758" y="1468740"/>
            <a:chExt cx="1161632" cy="239258"/>
          </a:xfrm>
        </p:grpSpPr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6D77ED4A-D45F-584F-BBAA-317BD6B248AC}"/>
                </a:ext>
              </a:extLst>
            </p:cNvPr>
            <p:cNvCxnSpPr>
              <a:cxnSpLocks/>
            </p:cNvCxnSpPr>
            <p:nvPr/>
          </p:nvCxnSpPr>
          <p:spPr>
            <a:xfrm>
              <a:off x="4306759" y="1468740"/>
              <a:ext cx="11566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AB662981-AD18-404C-8376-EB1866C55A4A}"/>
                </a:ext>
              </a:extLst>
            </p:cNvPr>
            <p:cNvCxnSpPr>
              <a:cxnSpLocks/>
            </p:cNvCxnSpPr>
            <p:nvPr/>
          </p:nvCxnSpPr>
          <p:spPr>
            <a:xfrm>
              <a:off x="4301758" y="1695241"/>
              <a:ext cx="1127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18692E7A-2A7C-CC46-8ABE-746361E9C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4158" y="1468742"/>
              <a:ext cx="0" cy="237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78DABFB-D916-0D4A-8FA4-1137A853DB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04" y="1470212"/>
              <a:ext cx="0" cy="237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97FABA8B-67E1-1A41-8C80-8D5EF8D44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5312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65FA0AF8-FDFB-2E4B-BF6E-4B656BAF9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4198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A502050-0108-3043-96FE-DC880E8105C2}"/>
              </a:ext>
            </a:extLst>
          </p:cNvPr>
          <p:cNvGrpSpPr/>
          <p:nvPr/>
        </p:nvGrpSpPr>
        <p:grpSpPr>
          <a:xfrm>
            <a:off x="11211966" y="222210"/>
            <a:ext cx="2323264" cy="478516"/>
            <a:chOff x="4301758" y="1468740"/>
            <a:chExt cx="1161632" cy="239258"/>
          </a:xfrm>
        </p:grpSpPr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04E12056-416A-F941-95AA-BE830F550005}"/>
                </a:ext>
              </a:extLst>
            </p:cNvPr>
            <p:cNvCxnSpPr>
              <a:cxnSpLocks/>
            </p:cNvCxnSpPr>
            <p:nvPr/>
          </p:nvCxnSpPr>
          <p:spPr>
            <a:xfrm>
              <a:off x="4306759" y="1468740"/>
              <a:ext cx="115663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0E70107-5DB0-E24A-97E3-5F9085BD49DD}"/>
                </a:ext>
              </a:extLst>
            </p:cNvPr>
            <p:cNvCxnSpPr>
              <a:cxnSpLocks/>
            </p:cNvCxnSpPr>
            <p:nvPr/>
          </p:nvCxnSpPr>
          <p:spPr>
            <a:xfrm>
              <a:off x="4301758" y="1695241"/>
              <a:ext cx="1127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CCA9BEF-549F-F84F-A87E-F2C1775E16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4158" y="1468742"/>
              <a:ext cx="0" cy="237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36F8B99F-C7EE-D74F-9123-2A81F6554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9504" y="1470212"/>
              <a:ext cx="0" cy="237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537FEBC8-840A-2C48-8C69-FDA08779B1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5312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91907AD0-CDBC-1547-AD24-6963B9473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4198" y="1468742"/>
              <a:ext cx="0" cy="2264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603CD2B9-E68A-344A-8B37-5FC09AC1574B}"/>
              </a:ext>
            </a:extLst>
          </p:cNvPr>
          <p:cNvSpPr txBox="1"/>
          <p:nvPr/>
        </p:nvSpPr>
        <p:spPr>
          <a:xfrm>
            <a:off x="9693730" y="221849"/>
            <a:ext cx="1688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latinLnBrk="0">
              <a:buClr>
                <a:srgbClr val="000000"/>
              </a:buClr>
            </a:pPr>
            <a:r>
              <a:rPr kumimoji="1" lang="en-US" altLang="ko-Kore-KR" sz="2200" kern="0" dirty="0">
                <a:solidFill>
                  <a:srgbClr val="A8DBA7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accident</a:t>
            </a:r>
            <a:endParaRPr kumimoji="1" lang="ko-Kore-KR" altLang="en-US" sz="2200" kern="0" dirty="0">
              <a:solidFill>
                <a:srgbClr val="A8DBA7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D9BE64-77E4-564A-B29D-D838D081577F}"/>
              </a:ext>
            </a:extLst>
          </p:cNvPr>
          <p:cNvSpPr txBox="1"/>
          <p:nvPr/>
        </p:nvSpPr>
        <p:spPr>
          <a:xfrm>
            <a:off x="9691578" y="926795"/>
            <a:ext cx="1688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latinLnBrk="0">
              <a:buClr>
                <a:srgbClr val="000000"/>
              </a:buClr>
            </a:pPr>
            <a:r>
              <a:rPr kumimoji="1" lang="en-US" altLang="ko-Kore-KR" sz="2200" kern="0" dirty="0">
                <a:solidFill>
                  <a:srgbClr val="A8DBA7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knife</a:t>
            </a:r>
            <a:endParaRPr kumimoji="1" lang="ko-Kore-KR" altLang="en-US" sz="2200" kern="0" dirty="0">
              <a:solidFill>
                <a:srgbClr val="A8DBA7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97B4448-981C-2844-90A7-FA3E40266FAC}"/>
              </a:ext>
            </a:extLst>
          </p:cNvPr>
          <p:cNvSpPr txBox="1"/>
          <p:nvPr/>
        </p:nvSpPr>
        <p:spPr>
          <a:xfrm>
            <a:off x="9677400" y="1723387"/>
            <a:ext cx="1688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latinLnBrk="0">
              <a:buClr>
                <a:srgbClr val="000000"/>
              </a:buClr>
            </a:pPr>
            <a:r>
              <a:rPr kumimoji="1" lang="en-US" altLang="ko-Kore-KR" sz="2200" kern="0" dirty="0">
                <a:solidFill>
                  <a:srgbClr val="A8DBA7">
                    <a:lumMod val="75000"/>
                  </a:srgb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fire</a:t>
            </a:r>
            <a:endParaRPr kumimoji="1" lang="ko-Kore-KR" altLang="en-US" sz="2200" kern="0" dirty="0">
              <a:solidFill>
                <a:srgbClr val="A8DBA7">
                  <a:lumMod val="75000"/>
                </a:srgb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C008E5F-3131-40E8-A72E-F801AC1045B9}"/>
              </a:ext>
            </a:extLst>
          </p:cNvPr>
          <p:cNvGrpSpPr/>
          <p:nvPr/>
        </p:nvGrpSpPr>
        <p:grpSpPr>
          <a:xfrm>
            <a:off x="10610417" y="6631750"/>
            <a:ext cx="2451262" cy="1380018"/>
            <a:chOff x="6941781" y="4220131"/>
            <a:chExt cx="1526435" cy="889877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F175EAE-A3B4-4B4B-B04E-F29CBFBD094B}"/>
                </a:ext>
              </a:extLst>
            </p:cNvPr>
            <p:cNvSpPr/>
            <p:nvPr/>
          </p:nvSpPr>
          <p:spPr>
            <a:xfrm>
              <a:off x="7425576" y="4220131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CAE93B5-0069-41EB-9844-93B3B5461637}"/>
                </a:ext>
              </a:extLst>
            </p:cNvPr>
            <p:cNvSpPr txBox="1"/>
            <p:nvPr/>
          </p:nvSpPr>
          <p:spPr>
            <a:xfrm>
              <a:off x="6941781" y="4732927"/>
              <a:ext cx="1526435" cy="377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딥러닝</a:t>
              </a:r>
              <a:endParaRPr lang="en-US" altLang="ko-KR" sz="1600" kern="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(</a:t>
              </a:r>
              <a:r>
                <a:rPr lang="ko-KR" altLang="en-US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세부 사항 감지</a:t>
              </a:r>
              <a:r>
                <a:rPr lang="en-US" altLang="ko-KR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)</a:t>
              </a:r>
            </a:p>
          </p:txBody>
        </p:sp>
      </p:grpSp>
      <p:pic>
        <p:nvPicPr>
          <p:cNvPr id="106" name="그래픽 105" descr="보안 카메라 단색으로 채워진">
            <a:extLst>
              <a:ext uri="{FF2B5EF4-FFF2-40B4-BE49-F238E27FC236}">
                <a16:creationId xmlns:a16="http://schemas.microsoft.com/office/drawing/2014/main" id="{D4F3352E-5BC2-4767-98A0-0EF26071D97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2369184" y="7146125"/>
            <a:ext cx="845568" cy="759106"/>
          </a:xfrm>
          <a:prstGeom prst="rect">
            <a:avLst/>
          </a:prstGeom>
        </p:spPr>
      </p:pic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4588EE8-578F-4C20-B8FD-BD5F48B9130D}"/>
              </a:ext>
            </a:extLst>
          </p:cNvPr>
          <p:cNvCxnSpPr>
            <a:cxnSpLocks/>
            <a:stCxn id="106" idx="1"/>
          </p:cNvCxnSpPr>
          <p:nvPr/>
        </p:nvCxnSpPr>
        <p:spPr>
          <a:xfrm>
            <a:off x="3214753" y="7525678"/>
            <a:ext cx="1396738" cy="4857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0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1.11022E-16 0.1836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1001">
            <a:extLst>
              <a:ext uri="{FF2B5EF4-FFF2-40B4-BE49-F238E27FC236}">
                <a16:creationId xmlns:a16="http://schemas.microsoft.com/office/drawing/2014/main" id="{C525B90B-B470-48AA-86D5-FA85C98AA5B7}"/>
              </a:ext>
            </a:extLst>
          </p:cNvPr>
          <p:cNvGrpSpPr/>
          <p:nvPr/>
        </p:nvGrpSpPr>
        <p:grpSpPr>
          <a:xfrm>
            <a:off x="-7848600" y="-3695701"/>
            <a:ext cx="34061400" cy="19050001"/>
            <a:chOff x="-4657305" y="599806"/>
            <a:chExt cx="27600324" cy="11321495"/>
          </a:xfrm>
        </p:grpSpPr>
        <p:pic>
          <p:nvPicPr>
            <p:cNvPr id="76" name="Object 2">
              <a:extLst>
                <a:ext uri="{FF2B5EF4-FFF2-40B4-BE49-F238E27FC236}">
                  <a16:creationId xmlns:a16="http://schemas.microsoft.com/office/drawing/2014/main" id="{76B55D41-83E1-4013-AB4C-27753B7FC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57305" y="599806"/>
              <a:ext cx="27600324" cy="11321495"/>
            </a:xfrm>
            <a:prstGeom prst="rect">
              <a:avLst/>
            </a:prstGeom>
          </p:spPr>
        </p:pic>
        <p:pic>
          <p:nvPicPr>
            <p:cNvPr id="77" name="Object 3">
              <a:extLst>
                <a:ext uri="{FF2B5EF4-FFF2-40B4-BE49-F238E27FC236}">
                  <a16:creationId xmlns:a16="http://schemas.microsoft.com/office/drawing/2014/main" id="{269EC8D8-E59D-453D-88E6-E795F7BEC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686" y="2884244"/>
              <a:ext cx="14518340" cy="595534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58E07B-FB2D-4CF2-A29D-2B768E30543B}"/>
              </a:ext>
            </a:extLst>
          </p:cNvPr>
          <p:cNvGrpSpPr/>
          <p:nvPr/>
        </p:nvGrpSpPr>
        <p:grpSpPr>
          <a:xfrm>
            <a:off x="7268447" y="5646677"/>
            <a:ext cx="3102382" cy="3161778"/>
            <a:chOff x="1609162" y="1189530"/>
            <a:chExt cx="1931896" cy="20388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82849A9-ADF7-44E8-BCEC-D334AA50A15B}"/>
                </a:ext>
              </a:extLst>
            </p:cNvPr>
            <p:cNvSpPr/>
            <p:nvPr/>
          </p:nvSpPr>
          <p:spPr>
            <a:xfrm>
              <a:off x="1609162" y="1453529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8D416-2DC5-4D26-9E40-7DC9705EBD70}"/>
                </a:ext>
              </a:extLst>
            </p:cNvPr>
            <p:cNvSpPr txBox="1"/>
            <p:nvPr/>
          </p:nvSpPr>
          <p:spPr>
            <a:xfrm>
              <a:off x="1609162" y="1189530"/>
              <a:ext cx="1926045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대전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44CF5F-A485-4308-8F53-CDE6D54EEFEF}"/>
              </a:ext>
            </a:extLst>
          </p:cNvPr>
          <p:cNvGrpSpPr/>
          <p:nvPr/>
        </p:nvGrpSpPr>
        <p:grpSpPr>
          <a:xfrm>
            <a:off x="4009392" y="5636479"/>
            <a:ext cx="3102384" cy="3157762"/>
            <a:chOff x="1609161" y="3548792"/>
            <a:chExt cx="1931898" cy="2036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DE4414A-C9E0-4F7E-83F5-590544AEC1A4}"/>
                </a:ext>
              </a:extLst>
            </p:cNvPr>
            <p:cNvSpPr/>
            <p:nvPr/>
          </p:nvSpPr>
          <p:spPr>
            <a:xfrm>
              <a:off x="1609163" y="3810201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8893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2F1F73-8E1E-4B46-A690-6CE50AEDC6DA}"/>
                </a:ext>
              </a:extLst>
            </p:cNvPr>
            <p:cNvSpPr txBox="1"/>
            <p:nvPr/>
          </p:nvSpPr>
          <p:spPr>
            <a:xfrm>
              <a:off x="1609161" y="3548792"/>
              <a:ext cx="1926044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Worker Node(</a:t>
              </a:r>
              <a:r>
                <a:rPr lang="ko-KR" altLang="en-US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8893A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8893A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879D94-F0FE-4BD8-A28A-811D99640BD6}"/>
              </a:ext>
            </a:extLst>
          </p:cNvPr>
          <p:cNvGrpSpPr/>
          <p:nvPr/>
        </p:nvGrpSpPr>
        <p:grpSpPr>
          <a:xfrm>
            <a:off x="3631916" y="1806282"/>
            <a:ext cx="10736624" cy="7209592"/>
            <a:chOff x="1374102" y="1337934"/>
            <a:chExt cx="6972040" cy="4330536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96C85C-9A10-4B6C-B0B0-F6EFF56EAFC4}"/>
                </a:ext>
              </a:extLst>
            </p:cNvPr>
            <p:cNvSpPr/>
            <p:nvPr/>
          </p:nvSpPr>
          <p:spPr>
            <a:xfrm>
              <a:off x="1452282" y="1622612"/>
              <a:ext cx="6893860" cy="4045858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3C5F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8FF8CC-A0FA-4796-8A9D-47181256613A}"/>
                </a:ext>
              </a:extLst>
            </p:cNvPr>
            <p:cNvSpPr txBox="1"/>
            <p:nvPr/>
          </p:nvSpPr>
          <p:spPr>
            <a:xfrm>
              <a:off x="1837731" y="1349771"/>
              <a:ext cx="2076630" cy="240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3B5EE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Kubernetes Cluster</a:t>
              </a:r>
              <a:endParaRPr lang="ko-KR" altLang="en-US" sz="2000" kern="0" dirty="0">
                <a:solidFill>
                  <a:srgbClr val="3B5EE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pic>
          <p:nvPicPr>
            <p:cNvPr id="16" name="Picture 2" descr="Kubernetes | asbubam&amp;#39;s blog on 2dal.com">
              <a:extLst>
                <a:ext uri="{FF2B5EF4-FFF2-40B4-BE49-F238E27FC236}">
                  <a16:creationId xmlns:a16="http://schemas.microsoft.com/office/drawing/2014/main" id="{B0BF4B3E-4C1E-4845-831F-57F9EB6512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0714" y1="77083" x2="10714" y2="77083"/>
                          <a14:foregroundMark x1="20536" y1="81250" x2="20536" y2="81250"/>
                          <a14:foregroundMark x1="29018" y1="75521" x2="29018" y2="75521"/>
                          <a14:foregroundMark x1="37500" y1="76563" x2="37500" y2="76563"/>
                          <a14:foregroundMark x1="46875" y1="76042" x2="46875" y2="76042"/>
                          <a14:foregroundMark x1="53571" y1="75521" x2="53571" y2="75521"/>
                          <a14:foregroundMark x1="62500" y1="76563" x2="62500" y2="76563"/>
                          <a14:foregroundMark x1="70536" y1="75000" x2="70536" y2="75000"/>
                          <a14:foregroundMark x1="77679" y1="76563" x2="77679" y2="76563"/>
                          <a14:foregroundMark x1="86607" y1="76042" x2="86607" y2="76042"/>
                          <a14:backgroundMark x1="40625" y1="76563" x2="40625" y2="76563"/>
                          <a14:backgroundMark x1="64286" y1="76042" x2="64286" y2="76042"/>
                          <a14:backgroundMark x1="79464" y1="76042" x2="79464" y2="76042"/>
                          <a14:backgroundMark x1="78571" y1="76563" x2="78571" y2="76563"/>
                          <a14:backgroundMark x1="63393" y1="76563" x2="63393" y2="76563"/>
                          <a14:backgroundMark x1="29911" y1="76042" x2="29911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5" t="7157" r="22213" b="31493"/>
            <a:stretch/>
          </p:blipFill>
          <p:spPr bwMode="auto">
            <a:xfrm>
              <a:off x="1374102" y="1337934"/>
              <a:ext cx="545169" cy="42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519105-7011-46AF-B462-F521BBBB9248}"/>
              </a:ext>
            </a:extLst>
          </p:cNvPr>
          <p:cNvGrpSpPr/>
          <p:nvPr/>
        </p:nvGrpSpPr>
        <p:grpSpPr>
          <a:xfrm>
            <a:off x="10794295" y="5835493"/>
            <a:ext cx="3026122" cy="2953890"/>
            <a:chOff x="6991041" y="3375210"/>
            <a:chExt cx="1884408" cy="190475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A655DB0-2FA0-4392-9C37-1BFE4C23A9C3}"/>
                </a:ext>
              </a:extLst>
            </p:cNvPr>
            <p:cNvGrpSpPr/>
            <p:nvPr/>
          </p:nvGrpSpPr>
          <p:grpSpPr>
            <a:xfrm>
              <a:off x="6991041" y="3375210"/>
              <a:ext cx="1884408" cy="1904758"/>
              <a:chOff x="4864127" y="2362643"/>
              <a:chExt cx="1884408" cy="190475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C7D4404-2279-4FD4-A141-1CE3B1B2D247}"/>
                  </a:ext>
                </a:extLst>
              </p:cNvPr>
              <p:cNvSpPr/>
              <p:nvPr/>
            </p:nvSpPr>
            <p:spPr>
              <a:xfrm>
                <a:off x="4946628" y="2673131"/>
                <a:ext cx="1801907" cy="1594270"/>
              </a:xfrm>
              <a:prstGeom prst="roundRect">
                <a:avLst>
                  <a:gd name="adj" fmla="val 3252"/>
                </a:avLst>
              </a:prstGeom>
              <a:noFill/>
              <a:ln w="19050">
                <a:solidFill>
                  <a:srgbClr val="0228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800" latinLnBrk="0">
                  <a:buClr>
                    <a:srgbClr val="000000"/>
                  </a:buClr>
                </a:pPr>
                <a:endParaRPr lang="ko-KR" altLang="en-US" sz="2000" kern="0" dirty="0">
                  <a:solidFill>
                    <a:srgbClr val="0228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F3FD3FC-6D00-4496-83FA-58BEE3CBC7AA}"/>
                  </a:ext>
                </a:extLst>
              </p:cNvPr>
              <p:cNvSpPr txBox="1"/>
              <p:nvPr/>
            </p:nvSpPr>
            <p:spPr>
              <a:xfrm>
                <a:off x="5222100" y="2400952"/>
                <a:ext cx="1526435" cy="258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defTabSz="1828800" latinLnBrk="0">
                  <a:buClr>
                    <a:srgbClr val="000000"/>
                  </a:buClr>
                </a:pP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HPC(</a:t>
                </a:r>
                <a:r>
                  <a:rPr lang="ko-KR" altLang="en-US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성남</a:t>
                </a:r>
                <a:r>
                  <a:rPr lang="en-US" altLang="ko-KR" sz="2000" kern="0" dirty="0">
                    <a:solidFill>
                      <a:srgbClr val="022867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Arial"/>
                  </a:rPr>
                  <a:t>)</a:t>
                </a:r>
                <a:endParaRPr lang="ko-KR" altLang="en-US" sz="2000" kern="0" dirty="0">
                  <a:solidFill>
                    <a:srgbClr val="022867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endParaRPr>
              </a:p>
            </p:txBody>
          </p:sp>
          <p:pic>
            <p:nvPicPr>
              <p:cNvPr id="22" name="Picture 2" descr="2020 ICT 기기산업 페스티벌 전시회">
                <a:extLst>
                  <a:ext uri="{FF2B5EF4-FFF2-40B4-BE49-F238E27FC236}">
                    <a16:creationId xmlns:a16="http://schemas.microsoft.com/office/drawing/2014/main" id="{F178F668-FA46-4738-8F00-C6271ED3E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20" t="36471" r="73709" b="40859"/>
              <a:stretch/>
            </p:blipFill>
            <p:spPr bwMode="auto">
              <a:xfrm>
                <a:off x="4864127" y="2362643"/>
                <a:ext cx="383409" cy="384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4CAFBBE-6EE6-4193-A0F2-8502C3A4ECC4}"/>
                </a:ext>
              </a:extLst>
            </p:cNvPr>
            <p:cNvSpPr/>
            <p:nvPr/>
          </p:nvSpPr>
          <p:spPr>
            <a:xfrm>
              <a:off x="7089663" y="4887894"/>
              <a:ext cx="1770194" cy="37509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Nvidia-docker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(CUDA)</a:t>
              </a:r>
              <a:endParaRPr lang="ko-KR" altLang="en-US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CF203A-EBC3-4D9F-BFA5-845D51F8C054}"/>
              </a:ext>
            </a:extLst>
          </p:cNvPr>
          <p:cNvGrpSpPr/>
          <p:nvPr/>
        </p:nvGrpSpPr>
        <p:grpSpPr>
          <a:xfrm>
            <a:off x="3492501" y="960952"/>
            <a:ext cx="15481299" cy="8424348"/>
            <a:chOff x="1299881" y="800939"/>
            <a:chExt cx="9627779" cy="501715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CA4FB62-FAE0-484D-94FB-981024874269}"/>
                </a:ext>
              </a:extLst>
            </p:cNvPr>
            <p:cNvSpPr/>
            <p:nvPr/>
          </p:nvSpPr>
          <p:spPr>
            <a:xfrm>
              <a:off x="1299881" y="1184789"/>
              <a:ext cx="8991601" cy="4633305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22C783-22EB-4335-9032-4A3E2B51CDEB}"/>
                </a:ext>
              </a:extLst>
            </p:cNvPr>
            <p:cNvSpPr txBox="1"/>
            <p:nvPr/>
          </p:nvSpPr>
          <p:spPr>
            <a:xfrm>
              <a:off x="9201241" y="866409"/>
              <a:ext cx="1726419" cy="2566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KOREN </a:t>
              </a:r>
              <a:r>
                <a:rPr lang="ko-KR" altLang="en-US" sz="22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망</a:t>
              </a:r>
            </a:p>
          </p:txBody>
        </p:sp>
        <p:pic>
          <p:nvPicPr>
            <p:cNvPr id="26" name="Picture 2" descr="KOREN - 2018 NET 챌린지 캠프 | Facebook">
              <a:extLst>
                <a:ext uri="{FF2B5EF4-FFF2-40B4-BE49-F238E27FC236}">
                  <a16:creationId xmlns:a16="http://schemas.microsoft.com/office/drawing/2014/main" id="{9A40AACC-D85D-47DB-B81E-182FF709A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67" b="98667" l="4889" r="99556">
                          <a14:foregroundMark x1="32000" y1="11556" x2="32000" y2="11556"/>
                          <a14:foregroundMark x1="44000" y1="9778" x2="36444" y2="20889"/>
                          <a14:foregroundMark x1="56000" y1="10222" x2="60889" y2="5778"/>
                          <a14:foregroundMark x1="52000" y1="10222" x2="49333" y2="12444"/>
                          <a14:foregroundMark x1="83556" y1="51556" x2="76000" y2="40000"/>
                          <a14:foregroundMark x1="73778" y1="62222" x2="62222" y2="51111"/>
                          <a14:foregroundMark x1="73778" y1="50222" x2="85333" y2="55111"/>
                          <a14:foregroundMark x1="85778" y1="60444" x2="85778" y2="65333"/>
                          <a14:foregroundMark x1="87111" y1="64000" x2="91111" y2="49778"/>
                          <a14:foregroundMark x1="93333" y1="41333" x2="93333" y2="41333"/>
                          <a14:foregroundMark x1="95111" y1="48889" x2="95111" y2="44444"/>
                          <a14:foregroundMark x1="83556" y1="89778" x2="70222" y2="77778"/>
                          <a14:foregroundMark x1="68444" y1="79556" x2="56444" y2="63556"/>
                          <a14:foregroundMark x1="80000" y1="92444" x2="85333" y2="95111"/>
                          <a14:foregroundMark x1="85778" y1="88889" x2="99556" y2="93778"/>
                          <a14:foregroundMark x1="92000" y1="96000" x2="93778" y2="99111"/>
                          <a14:foregroundMark x1="37333" y1="81778" x2="43111" y2="92889"/>
                          <a14:foregroundMark x1="8444" y1="64000" x2="4889" y2="42667"/>
                          <a14:foregroundMark x1="47111" y1="4000" x2="47111" y2="2667"/>
                          <a14:foregroundMark x1="58222" y1="9333" x2="66222" y2="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932" y="800939"/>
              <a:ext cx="383229" cy="38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그래픽 26" descr="보안 카메라 단색으로 채워진">
            <a:extLst>
              <a:ext uri="{FF2B5EF4-FFF2-40B4-BE49-F238E27FC236}">
                <a16:creationId xmlns:a16="http://schemas.microsoft.com/office/drawing/2014/main" id="{725B61F3-1C2F-44F0-8A17-4B5BAC467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2369184" y="7146125"/>
            <a:ext cx="845568" cy="7591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2410B1-ADAC-419D-A9AD-A19E6201CF75}"/>
              </a:ext>
            </a:extLst>
          </p:cNvPr>
          <p:cNvGrpSpPr/>
          <p:nvPr/>
        </p:nvGrpSpPr>
        <p:grpSpPr>
          <a:xfrm>
            <a:off x="6165700" y="2357028"/>
            <a:ext cx="6014908" cy="2650116"/>
            <a:chOff x="1609161" y="3521360"/>
            <a:chExt cx="1931898" cy="210878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3291BA7-9296-42B4-9723-D42DC5B9356E}"/>
                </a:ext>
              </a:extLst>
            </p:cNvPr>
            <p:cNvSpPr/>
            <p:nvPr/>
          </p:nvSpPr>
          <p:spPr>
            <a:xfrm>
              <a:off x="1609163" y="3855337"/>
              <a:ext cx="1931896" cy="1774811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46A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43F18-0C47-436C-B51C-CFE12A0EFE88}"/>
                </a:ext>
              </a:extLst>
            </p:cNvPr>
            <p:cNvSpPr txBox="1"/>
            <p:nvPr/>
          </p:nvSpPr>
          <p:spPr>
            <a:xfrm>
              <a:off x="1609161" y="3521360"/>
              <a:ext cx="1726419" cy="3183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Master Node(</a:t>
              </a:r>
              <a:r>
                <a:rPr lang="ko-KR" altLang="en-US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서울</a:t>
              </a:r>
              <a:r>
                <a:rPr lang="en-US" altLang="ko-KR" sz="2000" kern="0" dirty="0">
                  <a:solidFill>
                    <a:srgbClr val="46A864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)</a:t>
              </a:r>
              <a:endParaRPr lang="ko-KR" altLang="en-US" sz="2000" kern="0" dirty="0">
                <a:solidFill>
                  <a:srgbClr val="46A86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509609C-65AC-428E-B109-4527A27C9474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 rot="5400000">
            <a:off x="7049854" y="3513175"/>
            <a:ext cx="629335" cy="3617273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6056509-341C-454E-A897-A7765073DA8C}"/>
              </a:ext>
            </a:extLst>
          </p:cNvPr>
          <p:cNvCxnSpPr>
            <a:cxnSpLocks/>
            <a:stCxn id="29" idx="2"/>
            <a:endCxn id="21" idx="0"/>
          </p:cNvCxnSpPr>
          <p:nvPr/>
        </p:nvCxnSpPr>
        <p:spPr>
          <a:xfrm rot="16200000" flipH="1">
            <a:off x="10440092" y="3740208"/>
            <a:ext cx="887758" cy="3421629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99DF264-A28C-477D-8B54-974464D27A74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 rot="5400000">
            <a:off x="8674283" y="5147802"/>
            <a:ext cx="639533" cy="358217"/>
          </a:xfrm>
          <a:prstGeom prst="bentConnector3">
            <a:avLst>
              <a:gd name="adj1" fmla="val 50000"/>
            </a:avLst>
          </a:prstGeom>
          <a:ln w="28575">
            <a:solidFill>
              <a:srgbClr val="46A86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A109C56-2BA9-449C-8F26-ED199C30DEF1}"/>
              </a:ext>
            </a:extLst>
          </p:cNvPr>
          <p:cNvGrpSpPr/>
          <p:nvPr/>
        </p:nvGrpSpPr>
        <p:grpSpPr>
          <a:xfrm>
            <a:off x="14589298" y="1825989"/>
            <a:ext cx="3317702" cy="3727090"/>
            <a:chOff x="1609163" y="3511587"/>
            <a:chExt cx="2065979" cy="285218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38E3E30-7B2E-4CC9-A21E-F5F258ADEB2C}"/>
                </a:ext>
              </a:extLst>
            </p:cNvPr>
            <p:cNvSpPr/>
            <p:nvPr/>
          </p:nvSpPr>
          <p:spPr>
            <a:xfrm>
              <a:off x="1609163" y="3855336"/>
              <a:ext cx="1931896" cy="2508438"/>
            </a:xfrm>
            <a:prstGeom prst="roundRect">
              <a:avLst>
                <a:gd name="adj" fmla="val 3252"/>
              </a:avLst>
            </a:prstGeom>
            <a:noFill/>
            <a:ln w="19050">
              <a:solidFill>
                <a:srgbClr val="F8AB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endParaRPr lang="ko-KR" altLang="en-US" sz="2000" kern="0">
                <a:solidFill>
                  <a:srgbClr val="F89B1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25E89D-B8EF-4F73-AA46-4981C4FEB0CD}"/>
                </a:ext>
              </a:extLst>
            </p:cNvPr>
            <p:cNvSpPr txBox="1"/>
            <p:nvPr/>
          </p:nvSpPr>
          <p:spPr>
            <a:xfrm>
              <a:off x="1948724" y="3511587"/>
              <a:ext cx="1726418" cy="3061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F8AB4C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PaaS-TA</a:t>
              </a:r>
              <a:endParaRPr lang="ko-KR" altLang="en-US" sz="2000" kern="0" dirty="0">
                <a:solidFill>
                  <a:srgbClr val="F8AB4C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</p:grpSp>
      <p:pic>
        <p:nvPicPr>
          <p:cNvPr id="37" name="Picture 6" descr="Apache Logo">
            <a:extLst>
              <a:ext uri="{FF2B5EF4-FFF2-40B4-BE49-F238E27FC236}">
                <a16:creationId xmlns:a16="http://schemas.microsoft.com/office/drawing/2014/main" id="{506B58D6-4495-40C9-B48A-657B6071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696" b="90000" l="1000" r="97111">
                        <a14:foregroundMark x1="7778" y1="41739" x2="5111" y2="60435"/>
                        <a14:foregroundMark x1="11444" y1="53696" x2="13889" y2="43043"/>
                        <a14:foregroundMark x1="19444" y1="8696" x2="19444" y2="8696"/>
                        <a14:foregroundMark x1="3111" y1="65435" x2="3111" y2="65435"/>
                        <a14:foregroundMark x1="6444" y1="67826" x2="6444" y2="67826"/>
                        <a14:foregroundMark x1="5667" y1="69565" x2="6444" y2="64130"/>
                        <a14:foregroundMark x1="7111" y1="66304" x2="9444" y2="65217"/>
                        <a14:foregroundMark x1="4058" y1="63892" x2="3333" y2="67391"/>
                        <a14:foregroundMark x1="5000" y1="59348" x2="4113" y2="63627"/>
                        <a14:foregroundMark x1="6444" y1="64130" x2="5444" y2="71304"/>
                        <a14:foregroundMark x1="2722" y1="77992" x2="1444" y2="83261"/>
                        <a14:foregroundMark x1="4133" y1="72174" x2="4028" y2="72606"/>
                        <a14:foregroundMark x1="5556" y1="66304" x2="4133" y2="72174"/>
                        <a14:foregroundMark x1="2988" y1="72174" x2="5444" y2="55652"/>
                        <a14:foregroundMark x1="26333" y1="51522" x2="26333" y2="51522"/>
                        <a14:foregroundMark x1="39000" y1="49783" x2="39000" y2="49783"/>
                        <a14:foregroundMark x1="50889" y1="51087" x2="50889" y2="51087"/>
                        <a14:foregroundMark x1="61556" y1="51087" x2="61556" y2="51087"/>
                        <a14:foregroundMark x1="77667" y1="46522" x2="77667" y2="46522"/>
                        <a14:foregroundMark x1="91000" y1="45435" x2="91000" y2="45435"/>
                        <a14:foregroundMark x1="91333" y1="42826" x2="91333" y2="42826"/>
                        <a14:foregroundMark x1="91333" y1="41304" x2="91000" y2="34783"/>
                        <a14:foregroundMark x1="91333" y1="34130" x2="93222" y2="33478"/>
                        <a14:foregroundMark x1="95111" y1="46739" x2="97111" y2="46739"/>
                        <a14:foregroundMark x1="7333" y1="65217" x2="6333" y2="70217"/>
                        <a14:foregroundMark x1="76889" y1="46957" x2="76222" y2="45217"/>
                        <a14:foregroundMark x1="6444" y1="55217" x2="3667" y2="65435"/>
                        <a14:foregroundMark x1="2831" y1="70256" x2="2740" y2="71065"/>
                        <a14:foregroundMark x1="3508" y1="64242" x2="2903" y2="69620"/>
                        <a14:foregroundMark x1="3763" y1="62009" x2="4111" y2="58913"/>
                        <a14:foregroundMark x1="2889" y1="69783" x2="3512" y2="64237"/>
                        <a14:foregroundMark x1="2889" y1="65435" x2="2719" y2="65043"/>
                        <a14:foregroundMark x1="4667" y1="63478" x2="4333" y2="61739"/>
                        <a14:foregroundMark x1="7222" y1="63261" x2="8778" y2="67391"/>
                        <a14:foregroundMark x1="8222" y1="65217" x2="11222" y2="63478"/>
                        <a14:foregroundMark x1="11444" y1="61087" x2="9111" y2="66739"/>
                        <a14:foregroundMark x1="9000" y1="67174" x2="7889" y2="68043"/>
                        <a14:backgroundMark x1="1556" y1="65435" x2="556" y2="61522"/>
                        <a14:backgroundMark x1="1222" y1="62391" x2="1222" y2="62391"/>
                        <a14:backgroundMark x1="1889" y1="62826" x2="1889" y2="62826"/>
                        <a14:backgroundMark x1="1444" y1="61522" x2="1444" y2="61522"/>
                        <a14:backgroundMark x1="1444" y1="61522" x2="1667" y2="63696"/>
                        <a14:backgroundMark x1="1889" y1="63913" x2="2333" y2="65435"/>
                        <a14:backgroundMark x1="1889" y1="63696" x2="1000" y2="60652"/>
                        <a14:backgroundMark x1="1556" y1="74783" x2="1111" y2="84130"/>
                        <a14:backgroundMark x1="1889" y1="73261" x2="2222" y2="72826"/>
                        <a14:backgroundMark x1="2556" y1="72174" x2="2556" y2="72174"/>
                        <a14:backgroundMark x1="2667" y1="71957" x2="2667" y2="71957"/>
                        <a14:backgroundMark x1="2111" y1="73043" x2="2111" y2="75652"/>
                        <a14:backgroundMark x1="2889" y1="71957" x2="2556" y2="74130"/>
                        <a14:backgroundMark x1="2889" y1="71522" x2="2444" y2="71522"/>
                        <a14:backgroundMark x1="3444" y1="73043" x2="3333" y2="78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726" y="3057900"/>
            <a:ext cx="1373440" cy="67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PHP, PHP png | PNGEgg">
            <a:extLst>
              <a:ext uri="{FF2B5EF4-FFF2-40B4-BE49-F238E27FC236}">
                <a16:creationId xmlns:a16="http://schemas.microsoft.com/office/drawing/2014/main" id="{EB3C4ACD-18E2-468A-9DC4-4498EC4C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4524" l="9778" r="90667">
                        <a14:foregroundMark x1="47333" y1="11905" x2="50333" y2="10952"/>
                        <a14:foregroundMark x1="9778" y1="47619" x2="9778" y2="47619"/>
                        <a14:foregroundMark x1="49111" y1="94524" x2="51444" y2="93571"/>
                        <a14:foregroundMark x1="90667" y1="48333" x2="90667" y2="48333"/>
                        <a14:foregroundMark x1="86556" y1="46190" x2="27333" y2="35476"/>
                        <a14:foregroundMark x1="27333" y1="35476" x2="27556" y2="62143"/>
                        <a14:foregroundMark x1="27556" y1="62143" x2="60444" y2="65714"/>
                        <a14:foregroundMark x1="60444" y1="65714" x2="65111" y2="64524"/>
                        <a14:foregroundMark x1="85111" y1="61667" x2="52000" y2="79048"/>
                        <a14:foregroundMark x1="50889" y1="79048" x2="28000" y2="70714"/>
                        <a14:foregroundMark x1="41333" y1="77619" x2="14333" y2="50952"/>
                        <a14:foregroundMark x1="16667" y1="50476" x2="25667" y2="19762"/>
                        <a14:foregroundMark x1="26222" y1="19286" x2="56000" y2="10476"/>
                        <a14:foregroundMark x1="54778" y1="14048" x2="32333" y2="31905"/>
                        <a14:foregroundMark x1="60778" y1="19762" x2="80111" y2="39048"/>
                        <a14:foregroundMark x1="54333" y1="21905" x2="57556" y2="31667"/>
                        <a14:foregroundMark x1="57556" y1="31667" x2="68889" y2="48095"/>
                        <a14:foregroundMark x1="59667" y1="20000" x2="73444" y2="34762"/>
                        <a14:foregroundMark x1="65111" y1="15000" x2="84222" y2="32857"/>
                        <a14:foregroundMark x1="83444" y1="65952" x2="75444" y2="83095"/>
                        <a14:foregroundMark x1="34333" y1="45476" x2="33556" y2="3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891" y="2666138"/>
            <a:ext cx="1059110" cy="47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D0F1610-8997-4B91-B023-7FF7CC88401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434" y="2643670"/>
            <a:ext cx="871868" cy="84196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669B7C1-A31F-4C5D-961E-B5A32B8A4518}"/>
              </a:ext>
            </a:extLst>
          </p:cNvPr>
          <p:cNvGrpSpPr/>
          <p:nvPr/>
        </p:nvGrpSpPr>
        <p:grpSpPr>
          <a:xfrm>
            <a:off x="16595139" y="4146355"/>
            <a:ext cx="871866" cy="1120425"/>
            <a:chOff x="10488161" y="2592493"/>
            <a:chExt cx="542924" cy="722485"/>
          </a:xfrm>
        </p:grpSpPr>
        <p:pic>
          <p:nvPicPr>
            <p:cNvPr id="41" name="그래픽 40" descr="데이터베이스 윤곽선">
              <a:extLst>
                <a:ext uri="{FF2B5EF4-FFF2-40B4-BE49-F238E27FC236}">
                  <a16:creationId xmlns:a16="http://schemas.microsoft.com/office/drawing/2014/main" id="{8EB485C8-E12F-46A4-B4FB-1356C35E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488161" y="2592493"/>
              <a:ext cx="542924" cy="54292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9D23D2-7A7C-48A7-9002-50E8AAE8FA30}"/>
                </a:ext>
              </a:extLst>
            </p:cNvPr>
            <p:cNvSpPr txBox="1"/>
            <p:nvPr/>
          </p:nvSpPr>
          <p:spPr>
            <a:xfrm>
              <a:off x="10524929" y="3056975"/>
              <a:ext cx="500738" cy="25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20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DB</a:t>
              </a:r>
              <a:endParaRPr lang="ko-KR" altLang="en-US" sz="2000" kern="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</p:txBody>
        </p:sp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2BFEFD-B9FD-4C21-BF41-74DB58CEC64B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7022366" y="3600455"/>
            <a:ext cx="8716" cy="54591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AD794BF-EDB7-4AB2-9D17-B28F33AD5CD5}"/>
              </a:ext>
            </a:extLst>
          </p:cNvPr>
          <p:cNvCxnSpPr>
            <a:cxnSpLocks/>
          </p:cNvCxnSpPr>
          <p:nvPr/>
        </p:nvCxnSpPr>
        <p:spPr>
          <a:xfrm>
            <a:off x="16058918" y="3064652"/>
            <a:ext cx="52751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46949635-D028-46E4-A0E4-CA8F4977FC5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29" y="3072502"/>
            <a:ext cx="635166" cy="557716"/>
          </a:xfrm>
          <a:prstGeom prst="rect">
            <a:avLst/>
          </a:prstGeom>
        </p:spPr>
      </p:pic>
      <p:pic>
        <p:nvPicPr>
          <p:cNvPr id="46" name="Picture 4" descr="KEDA | Kubernetes Event-driven Autoscaling">
            <a:extLst>
              <a:ext uri="{FF2B5EF4-FFF2-40B4-BE49-F238E27FC236}">
                <a16:creationId xmlns:a16="http://schemas.microsoft.com/office/drawing/2014/main" id="{2A069608-77AB-4E62-AC49-0BD89244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9294" y="2921737"/>
            <a:ext cx="1040912" cy="10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E2FCAFC-1AF4-4CA5-863E-6D4EC23AA4E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67" y="3079477"/>
            <a:ext cx="635166" cy="549390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FD96D50-FA72-470C-8E77-C56426D6FF56}"/>
              </a:ext>
            </a:extLst>
          </p:cNvPr>
          <p:cNvSpPr/>
          <p:nvPr/>
        </p:nvSpPr>
        <p:spPr>
          <a:xfrm>
            <a:off x="6334063" y="2937480"/>
            <a:ext cx="1741938" cy="819496"/>
          </a:xfrm>
          <a:prstGeom prst="roundRect">
            <a:avLst/>
          </a:prstGeom>
          <a:noFill/>
          <a:ln>
            <a:solidFill>
              <a:srgbClr val="F264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latinLnBrk="0">
              <a:buClr>
                <a:srgbClr val="000000"/>
              </a:buClr>
            </a:pPr>
            <a:endParaRPr lang="ko-KR" altLang="en-US" sz="2000" kern="0">
              <a:solidFill>
                <a:srgbClr val="F26426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36EF07-8EA6-4546-965D-2D5D5D34F199}"/>
              </a:ext>
            </a:extLst>
          </p:cNvPr>
          <p:cNvSpPr txBox="1"/>
          <p:nvPr/>
        </p:nvSpPr>
        <p:spPr>
          <a:xfrm>
            <a:off x="6385112" y="370260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 latinLnBrk="0">
              <a:buClr>
                <a:srgbClr val="000000"/>
              </a:buClr>
            </a:pPr>
            <a:r>
              <a:rPr lang="en-US" altLang="ko-KR" kern="0" dirty="0">
                <a:solidFill>
                  <a:srgbClr val="F264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Monitoring</a:t>
            </a:r>
            <a:endParaRPr lang="ko-KR" altLang="en-US" kern="0" dirty="0">
              <a:solidFill>
                <a:srgbClr val="F264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F7D915-4FA4-4909-862B-1DC58ACA7FC0}"/>
              </a:ext>
            </a:extLst>
          </p:cNvPr>
          <p:cNvGrpSpPr/>
          <p:nvPr/>
        </p:nvGrpSpPr>
        <p:grpSpPr>
          <a:xfrm>
            <a:off x="8727984" y="3413050"/>
            <a:ext cx="1561646" cy="1415046"/>
            <a:chOff x="4363992" y="1706525"/>
            <a:chExt cx="780823" cy="707523"/>
          </a:xfrm>
        </p:grpSpPr>
        <p:pic>
          <p:nvPicPr>
            <p:cNvPr id="49" name="Picture 10" descr="RabbitMQ 클러스터 구성하기 :: 조은우 개발 블로그">
              <a:extLst>
                <a:ext uri="{FF2B5EF4-FFF2-40B4-BE49-F238E27FC236}">
                  <a16:creationId xmlns:a16="http://schemas.microsoft.com/office/drawing/2014/main" id="{4745F062-D778-4756-AA03-C158DE1760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762" b="97381" l="7381" r="42619">
                          <a14:foregroundMark x1="9286" y1="7143" x2="11905" y2="23333"/>
                          <a14:foregroundMark x1="23333" y1="4762" x2="26905" y2="5952"/>
                          <a14:foregroundMark x1="7857" y1="7381" x2="7381" y2="10000"/>
                          <a14:foregroundMark x1="42976" y1="51905" x2="42976" y2="51905"/>
                          <a14:foregroundMark x1="8214" y1="90238" x2="8214" y2="90238"/>
                          <a14:foregroundMark x1="11429" y1="95000" x2="11429" y2="95000"/>
                          <a14:foregroundMark x1="15476" y1="92619" x2="15476" y2="92619"/>
                          <a14:foregroundMark x1="16786" y1="88810" x2="16786" y2="88810"/>
                          <a14:foregroundMark x1="21310" y1="89762" x2="21310" y2="89762"/>
                          <a14:foregroundMark x1="25595" y1="89524" x2="25595" y2="89524"/>
                          <a14:foregroundMark x1="25595" y1="84286" x2="25595" y2="84286"/>
                          <a14:foregroundMark x1="27857" y1="88333" x2="27857" y2="88333"/>
                          <a14:foregroundMark x1="41429" y1="93810" x2="41429" y2="93810"/>
                          <a14:foregroundMark x1="41429" y1="91905" x2="41429" y2="91905"/>
                          <a14:foregroundMark x1="41429" y1="91190" x2="41429" y2="91190"/>
                          <a14:foregroundMark x1="41548" y1="89762" x2="41548" y2="89762"/>
                          <a14:foregroundMark x1="41429" y1="88095" x2="41429" y2="88095"/>
                          <a14:foregroundMark x1="40952" y1="85000" x2="40952" y2="85000"/>
                          <a14:foregroundMark x1="41548" y1="97381" x2="41548" y2="97381"/>
                          <a14:foregroundMark x1="33452" y1="96667" x2="33452" y2="96667"/>
                          <a14:foregroundMark x1="30833" y1="84048" x2="30833" y2="84048"/>
                          <a14:foregroundMark x1="35714" y1="88095" x2="35714" y2="88095"/>
                          <a14:foregroundMark x1="36071" y1="93333" x2="36071" y2="93333"/>
                          <a14:foregroundMark x1="35952" y1="95714" x2="35952" y2="95714"/>
                          <a14:foregroundMark x1="35952" y1="91429" x2="35952" y2="91429"/>
                          <a14:foregroundMark x1="36071" y1="90238" x2="36071" y2="90238"/>
                          <a14:foregroundMark x1="36071" y1="96667" x2="36071" y2="96667"/>
                          <a14:backgroundMark x1="31310" y1="87857" x2="31310" y2="87857"/>
                          <a14:backgroundMark x1="31071" y1="86667" x2="31071" y2="86667"/>
                          <a14:backgroundMark x1="35595" y1="88571" x2="35595" y2="88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2" r="53356" b="16927"/>
            <a:stretch/>
          </p:blipFill>
          <p:spPr bwMode="auto">
            <a:xfrm>
              <a:off x="4534377" y="1706525"/>
              <a:ext cx="419767" cy="409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46312B3-223E-4090-8DFE-9D1B8E5223D9}"/>
                </a:ext>
              </a:extLst>
            </p:cNvPr>
            <p:cNvSpPr txBox="1"/>
            <p:nvPr/>
          </p:nvSpPr>
          <p:spPr>
            <a:xfrm>
              <a:off x="4363992" y="2090882"/>
              <a:ext cx="780823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RabbitMQ </a:t>
              </a: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kern="0" dirty="0">
                  <a:solidFill>
                    <a:srgbClr val="FF66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Arial"/>
                  <a:sym typeface="Arial"/>
                </a:rPr>
                <a:t>Server</a:t>
              </a:r>
              <a:endParaRPr lang="ko-KR" altLang="en-US" kern="0" dirty="0">
                <a:solidFill>
                  <a:srgbClr val="FF66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/>
                <a:sym typeface="Arial"/>
              </a:endParaRPr>
            </a:p>
          </p:txBody>
        </p:sp>
      </p:grpSp>
      <p:pic>
        <p:nvPicPr>
          <p:cNvPr id="53" name="그래픽 52" descr="보안 카메라 단색으로 채워진">
            <a:extLst>
              <a:ext uri="{FF2B5EF4-FFF2-40B4-BE49-F238E27FC236}">
                <a16:creationId xmlns:a16="http://schemas.microsoft.com/office/drawing/2014/main" id="{A667CEFD-FC78-4A0A-B241-699F653D47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5065" y="9465325"/>
            <a:ext cx="870854" cy="75910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61B69C2-E33F-4567-AE6E-CFBAF8B2FA6F}"/>
              </a:ext>
            </a:extLst>
          </p:cNvPr>
          <p:cNvGrpSpPr/>
          <p:nvPr/>
        </p:nvGrpSpPr>
        <p:grpSpPr>
          <a:xfrm>
            <a:off x="4289319" y="7573059"/>
            <a:ext cx="1549262" cy="1172414"/>
            <a:chOff x="2144659" y="3786529"/>
            <a:chExt cx="774631" cy="586207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5D4F868-1E23-4E3A-AA15-D5BE5F540322}"/>
                </a:ext>
              </a:extLst>
            </p:cNvPr>
            <p:cNvSpPr/>
            <p:nvPr/>
          </p:nvSpPr>
          <p:spPr>
            <a:xfrm>
              <a:off x="2305745" y="3786529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EBFA6E2-AB06-4A02-809F-B6F0F379A1C3}"/>
                </a:ext>
              </a:extLst>
            </p:cNvPr>
            <p:cNvSpPr txBox="1"/>
            <p:nvPr/>
          </p:nvSpPr>
          <p:spPr>
            <a:xfrm>
              <a:off x="2144659" y="4188070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9CF325B-63B7-49BB-A0D3-4AF39FD99FB3}"/>
              </a:ext>
            </a:extLst>
          </p:cNvPr>
          <p:cNvCxnSpPr>
            <a:cxnSpLocks/>
            <a:stCxn id="27" idx="1"/>
          </p:cNvCxnSpPr>
          <p:nvPr/>
        </p:nvCxnSpPr>
        <p:spPr>
          <a:xfrm>
            <a:off x="3214753" y="7525678"/>
            <a:ext cx="1396738" cy="48578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38F9F09-E3E2-4C8A-A225-EA827F180400}"/>
              </a:ext>
            </a:extLst>
          </p:cNvPr>
          <p:cNvCxnSpPr>
            <a:cxnSpLocks/>
            <a:stCxn id="102" idx="2"/>
            <a:endCxn id="53" idx="0"/>
          </p:cNvCxnSpPr>
          <p:nvPr/>
        </p:nvCxnSpPr>
        <p:spPr>
          <a:xfrm>
            <a:off x="8299332" y="8759487"/>
            <a:ext cx="361160" cy="70583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DE9B4D7-CE6E-4672-8A5F-6298A8C43AB4}"/>
              </a:ext>
            </a:extLst>
          </p:cNvPr>
          <p:cNvCxnSpPr>
            <a:cxnSpLocks/>
          </p:cNvCxnSpPr>
          <p:nvPr/>
        </p:nvCxnSpPr>
        <p:spPr>
          <a:xfrm flipH="1">
            <a:off x="10057930" y="3728076"/>
            <a:ext cx="674484" cy="29250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14" descr="PaaS-TA">
            <a:extLst>
              <a:ext uri="{FF2B5EF4-FFF2-40B4-BE49-F238E27FC236}">
                <a16:creationId xmlns:a16="http://schemas.microsoft.com/office/drawing/2014/main" id="{0CC02983-C836-455B-8F07-1263324B3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2245" b="71429" l="11605" r="47160">
                        <a14:foregroundMark x1="15802" y1="32653" x2="15802" y2="32653"/>
                        <a14:foregroundMark x1="14568" y1="57551" x2="14568" y2="57551"/>
                        <a14:foregroundMark x1="14568" y1="51837" x2="14568" y2="51837"/>
                        <a14:foregroundMark x1="16543" y1="51837" x2="16543" y2="51837"/>
                        <a14:foregroundMark x1="18025" y1="53061" x2="18025" y2="53061"/>
                        <a14:foregroundMark x1="19506" y1="57551" x2="46667" y2="57143"/>
                        <a14:foregroundMark x1="45432" y1="54286" x2="20988" y2="54694"/>
                        <a14:foregroundMark x1="47160" y1="60408" x2="18519" y2="59184"/>
                        <a14:foregroundMark x1="14815" y1="52653" x2="17778" y2="55510"/>
                        <a14:foregroundMark x1="16790" y1="56735" x2="26173" y2="57959"/>
                        <a14:foregroundMark x1="16049" y1="57143" x2="14568" y2="59592"/>
                        <a14:foregroundMark x1="15062" y1="57143" x2="14568" y2="58776"/>
                        <a14:foregroundMark x1="14321" y1="56735" x2="15309" y2="57551"/>
                        <a14:foregroundMark x1="16790" y1="57143" x2="21235" y2="57959"/>
                        <a14:foregroundMark x1="15802" y1="59184" x2="31358" y2="59184"/>
                        <a14:foregroundMark x1="31358" y1="59184" x2="46914" y2="59184"/>
                        <a14:foregroundMark x1="46914" y1="59184" x2="15802" y2="53878"/>
                        <a14:foregroundMark x1="15802" y1="53878" x2="18519" y2="53878"/>
                        <a14:foregroundMark x1="18272" y1="53061" x2="40741" y2="53878"/>
                        <a14:foregroundMark x1="39753" y1="53469" x2="45926" y2="54286"/>
                        <a14:foregroundMark x1="14568" y1="68571" x2="30864" y2="68980"/>
                        <a14:foregroundMark x1="29877" y1="67347" x2="14568" y2="66939"/>
                        <a14:foregroundMark x1="15062" y1="69388" x2="30864" y2="6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28327" r="49408" b="50514"/>
          <a:stretch/>
        </p:blipFill>
        <p:spPr bwMode="auto">
          <a:xfrm>
            <a:off x="14430675" y="1890315"/>
            <a:ext cx="1120966" cy="32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62B431B-5CA2-40A1-BE3D-11866D855E7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4109701" y="2904788"/>
            <a:ext cx="75019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2" descr="OpenCV - 위키백과, 우리 모두의 백과사전">
            <a:extLst>
              <a:ext uri="{FF2B5EF4-FFF2-40B4-BE49-F238E27FC236}">
                <a16:creationId xmlns:a16="http://schemas.microsoft.com/office/drawing/2014/main" id="{34597FB3-3E87-41F3-B830-AA737798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65" y="6765432"/>
            <a:ext cx="688906" cy="81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CE99571-C96D-427D-A811-6E81C755F9D2}"/>
              </a:ext>
            </a:extLst>
          </p:cNvPr>
          <p:cNvGrpSpPr/>
          <p:nvPr/>
        </p:nvGrpSpPr>
        <p:grpSpPr>
          <a:xfrm>
            <a:off x="7524701" y="7587073"/>
            <a:ext cx="1549262" cy="1172414"/>
            <a:chOff x="3762350" y="3793536"/>
            <a:chExt cx="774631" cy="586207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7ACFECE-27A4-4ED5-8BFA-F2B0A355BA8E}"/>
                </a:ext>
              </a:extLst>
            </p:cNvPr>
            <p:cNvSpPr/>
            <p:nvPr/>
          </p:nvSpPr>
          <p:spPr>
            <a:xfrm>
              <a:off x="3923436" y="3793536"/>
              <a:ext cx="449444" cy="4098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4EBF7F3-EF61-4D53-B853-B98669FBE66C}"/>
                </a:ext>
              </a:extLst>
            </p:cNvPr>
            <p:cNvSpPr txBox="1"/>
            <p:nvPr/>
          </p:nvSpPr>
          <p:spPr>
            <a:xfrm>
              <a:off x="3762350" y="4195077"/>
              <a:ext cx="77463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움직임 감지</a:t>
              </a:r>
            </a:p>
          </p:txBody>
        </p:sp>
      </p:grpSp>
      <p:sp>
        <p:nvSpPr>
          <p:cNvPr id="72" name="Google Shape;188;p27">
            <a:extLst>
              <a:ext uri="{FF2B5EF4-FFF2-40B4-BE49-F238E27FC236}">
                <a16:creationId xmlns:a16="http://schemas.microsoft.com/office/drawing/2014/main" id="{5010688D-46F4-47BE-8030-470C180725AF}"/>
              </a:ext>
            </a:extLst>
          </p:cNvPr>
          <p:cNvSpPr txBox="1">
            <a:spLocks/>
          </p:cNvSpPr>
          <p:nvPr/>
        </p:nvSpPr>
        <p:spPr>
          <a:xfrm>
            <a:off x="678140" y="14999"/>
            <a:ext cx="13690400" cy="1577342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828800" latinLnBrk="0"/>
            <a:r>
              <a:rPr lang="en-US" altLang="ko-KR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(6)</a:t>
            </a:r>
            <a:r>
              <a:rPr lang="ko-KR" altLang="en-US" sz="3200" kern="0" dirty="0">
                <a:solidFill>
                  <a:schemeClr val="accent5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3200" kern="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서비스 종료 후 포드 소멸</a:t>
            </a:r>
            <a:endParaRPr lang="en-US" sz="3200" kern="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54F86BD-352C-4AA1-853F-5AB36EE2F257}"/>
              </a:ext>
            </a:extLst>
          </p:cNvPr>
          <p:cNvGrpSpPr/>
          <p:nvPr/>
        </p:nvGrpSpPr>
        <p:grpSpPr>
          <a:xfrm>
            <a:off x="5476888" y="6287044"/>
            <a:ext cx="1752836" cy="1442243"/>
            <a:chOff x="3597900" y="4334130"/>
            <a:chExt cx="1091515" cy="93000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F6EA59C-9803-4808-845E-13E5735F877A}"/>
                </a:ext>
              </a:extLst>
            </p:cNvPr>
            <p:cNvSpPr/>
            <p:nvPr/>
          </p:nvSpPr>
          <p:spPr>
            <a:xfrm>
              <a:off x="3881941" y="4334130"/>
              <a:ext cx="559750" cy="5286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3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2</a:t>
              </a:r>
              <a:endParaRPr lang="ko-KR" altLang="en-US" sz="13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7309B47-1069-4C2E-8211-431BFB679FF5}"/>
                </a:ext>
              </a:extLst>
            </p:cNvPr>
            <p:cNvSpPr txBox="1"/>
            <p:nvPr/>
          </p:nvSpPr>
          <p:spPr>
            <a:xfrm>
              <a:off x="3597900" y="4847359"/>
              <a:ext cx="1091515" cy="416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kern="0" spc="-30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위험 상황  알림 서비스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0A876D6-8EBD-4BE2-8916-5CF8CBD84ECF}"/>
              </a:ext>
            </a:extLst>
          </p:cNvPr>
          <p:cNvGrpSpPr/>
          <p:nvPr/>
        </p:nvGrpSpPr>
        <p:grpSpPr>
          <a:xfrm>
            <a:off x="10610417" y="6631750"/>
            <a:ext cx="2451262" cy="1380018"/>
            <a:chOff x="6941781" y="4220131"/>
            <a:chExt cx="1526435" cy="88987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3A1467B-494F-48FF-A167-2F42526C6731}"/>
                </a:ext>
              </a:extLst>
            </p:cNvPr>
            <p:cNvSpPr/>
            <p:nvPr/>
          </p:nvSpPr>
          <p:spPr>
            <a:xfrm>
              <a:off x="7425576" y="4220131"/>
              <a:ext cx="559750" cy="5286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400" b="1" kern="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Arial"/>
                </a:rPr>
                <a:t>Pod 1</a:t>
              </a:r>
              <a:endParaRPr lang="ko-KR" altLang="en-US" sz="1400" b="1" kern="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sym typeface="Arial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925FC98-4AF4-4EC6-B53B-871322E16949}"/>
                </a:ext>
              </a:extLst>
            </p:cNvPr>
            <p:cNvSpPr txBox="1"/>
            <p:nvPr/>
          </p:nvSpPr>
          <p:spPr>
            <a:xfrm>
              <a:off x="6941781" y="4732927"/>
              <a:ext cx="1526435" cy="377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1828800" latinLnBrk="0">
                <a:buClr>
                  <a:srgbClr val="000000"/>
                </a:buClr>
              </a:pPr>
              <a:r>
                <a:rPr lang="ko-KR" altLang="en-US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딥러닝</a:t>
              </a:r>
              <a:endParaRPr lang="en-US" altLang="ko-KR" sz="1600" kern="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sym typeface="Arial"/>
              </a:endParaRPr>
            </a:p>
            <a:p>
              <a:pPr algn="ctr" defTabSz="1828800" latinLnBrk="0">
                <a:buClr>
                  <a:srgbClr val="000000"/>
                </a:buClr>
              </a:pPr>
              <a:r>
                <a:rPr lang="en-US" altLang="ko-KR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(</a:t>
              </a:r>
              <a:r>
                <a:rPr lang="ko-KR" altLang="en-US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세부 사항 감지</a:t>
              </a:r>
              <a:r>
                <a:rPr lang="en-US" altLang="ko-KR" sz="1600" kern="0" dirty="0">
                  <a:solidFill>
                    <a:srgbClr val="00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sym typeface="Arial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8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71500"/>
            <a:ext cx="16756660" cy="5499009"/>
            <a:chOff x="-51020" y="-356152"/>
            <a:chExt cx="16756660" cy="5499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020" y="-356152"/>
              <a:ext cx="16756660" cy="54990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964" y="6622449"/>
            <a:ext cx="15971786" cy="3663265"/>
            <a:chOff x="1156964" y="6622449"/>
            <a:chExt cx="15971786" cy="36632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964" y="6622449"/>
              <a:ext cx="15971786" cy="366326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56964" y="3155139"/>
            <a:ext cx="18030728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ore-KR" altLang="en-US" sz="88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  <a:endParaRPr lang="en-US" sz="1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4781" y="5288502"/>
            <a:ext cx="100252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ore-KR" altLang="en-US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분산 </a:t>
            </a:r>
            <a:r>
              <a:rPr lang="en-US" altLang="ko-Kore-KR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Edge</a:t>
            </a:r>
            <a:r>
              <a:rPr lang="ko-Kore-KR" altLang="en-US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환경에서의 </a:t>
            </a:r>
            <a:r>
              <a:rPr lang="en-US" altLang="ko-Kore-KR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Function as a Service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개발</a:t>
            </a:r>
            <a:endParaRPr lang="en-US" altLang="ko-Kore-KR" sz="8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3833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5621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sp>
        <p:nvSpPr>
          <p:cNvPr id="30" name="Object 28">
            <a:extLst>
              <a:ext uri="{FF2B5EF4-FFF2-40B4-BE49-F238E27FC236}">
                <a16:creationId xmlns:a16="http://schemas.microsoft.com/office/drawing/2014/main" id="{2DD9AB54-7B0B-4BCD-9A6D-559B51DF2C04}"/>
              </a:ext>
            </a:extLst>
          </p:cNvPr>
          <p:cNvSpPr txBox="1"/>
          <p:nvPr/>
        </p:nvSpPr>
        <p:spPr>
          <a:xfrm>
            <a:off x="0" y="319386"/>
            <a:ext cx="182857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자원 절약 성능에 관한 연구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7E5B22-D220-433B-8F8C-FB9D29200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409700"/>
            <a:ext cx="10736173" cy="4324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9369EB-CC05-4521-B843-EE4D95087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6257874"/>
            <a:ext cx="10593278" cy="2896004"/>
          </a:xfrm>
          <a:prstGeom prst="rect">
            <a:avLst/>
          </a:prstGeom>
        </p:spPr>
      </p:pic>
      <p:sp>
        <p:nvSpPr>
          <p:cNvPr id="13" name="Object 18">
            <a:extLst>
              <a:ext uri="{FF2B5EF4-FFF2-40B4-BE49-F238E27FC236}">
                <a16:creationId xmlns:a16="http://schemas.microsoft.com/office/drawing/2014/main" id="{4A1DFDF4-36EA-411C-877A-3D4B7ED94407}"/>
              </a:ext>
            </a:extLst>
          </p:cNvPr>
          <p:cNvSpPr txBox="1"/>
          <p:nvPr/>
        </p:nvSpPr>
        <p:spPr>
          <a:xfrm>
            <a:off x="1737743" y="5653312"/>
            <a:ext cx="78702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FaaS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인프라 적용 전후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소비전력량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비교</a:t>
            </a: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029E2169-703A-4E80-B2DF-23DA90588586}"/>
              </a:ext>
            </a:extLst>
          </p:cNvPr>
          <p:cNvSpPr txBox="1"/>
          <p:nvPr/>
        </p:nvSpPr>
        <p:spPr>
          <a:xfrm>
            <a:off x="7887439" y="9316563"/>
            <a:ext cx="838200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딥러닝 애플리케이션과 움직임 감지 애플리케이션의 메모리 사용량 비교</a:t>
            </a:r>
          </a:p>
        </p:txBody>
      </p:sp>
    </p:spTree>
    <p:extLst>
      <p:ext uri="{BB962C8B-B14F-4D97-AF65-F5344CB8AC3E}">
        <p14:creationId xmlns:p14="http://schemas.microsoft.com/office/powerpoint/2010/main" val="3679370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5621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sp>
        <p:nvSpPr>
          <p:cNvPr id="30" name="Object 28">
            <a:extLst>
              <a:ext uri="{FF2B5EF4-FFF2-40B4-BE49-F238E27FC236}">
                <a16:creationId xmlns:a16="http://schemas.microsoft.com/office/drawing/2014/main" id="{2DD9AB54-7B0B-4BCD-9A6D-559B51DF2C04}"/>
              </a:ext>
            </a:extLst>
          </p:cNvPr>
          <p:cNvSpPr txBox="1"/>
          <p:nvPr/>
        </p:nvSpPr>
        <p:spPr>
          <a:xfrm>
            <a:off x="0" y="319386"/>
            <a:ext cx="182857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자원 절약 성능에 관한 연구</a:t>
            </a:r>
          </a:p>
        </p:txBody>
      </p:sp>
      <p:pic>
        <p:nvPicPr>
          <p:cNvPr id="52" name="그림 51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3CAD677F-BF39-410F-9D48-9C7A2234B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07" y="1737843"/>
            <a:ext cx="15343186" cy="83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"/>
            <a:ext cx="18285714" cy="15621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sp>
        <p:nvSpPr>
          <p:cNvPr id="30" name="Object 28">
            <a:extLst>
              <a:ext uri="{FF2B5EF4-FFF2-40B4-BE49-F238E27FC236}">
                <a16:creationId xmlns:a16="http://schemas.microsoft.com/office/drawing/2014/main" id="{2DD9AB54-7B0B-4BCD-9A6D-559B51DF2C04}"/>
              </a:ext>
            </a:extLst>
          </p:cNvPr>
          <p:cNvSpPr txBox="1"/>
          <p:nvPr/>
        </p:nvSpPr>
        <p:spPr>
          <a:xfrm>
            <a:off x="0" y="319386"/>
            <a:ext cx="182857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 err="1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쿠버네티스</a:t>
            </a:r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컨테이너 이미지로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2B9256-BB59-4767-B87D-0DE7DF3F8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3"/>
          <a:stretch/>
        </p:blipFill>
        <p:spPr>
          <a:xfrm>
            <a:off x="228600" y="1507745"/>
            <a:ext cx="6411220" cy="80331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56EF62-99E9-4739-A73F-50716534C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487580"/>
            <a:ext cx="11117226" cy="59063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FADF6E-039A-446D-A864-B1EC0113F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2051921"/>
            <a:ext cx="10096588" cy="7010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2BCD58-3500-4038-9D57-0718530A4D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098"/>
          <a:stretch/>
        </p:blipFill>
        <p:spPr>
          <a:xfrm>
            <a:off x="7467600" y="3886488"/>
            <a:ext cx="9906000" cy="55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178287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8C222637-2CF4-4778-8E51-A562D6D11766}"/>
              </a:ext>
            </a:extLst>
          </p:cNvPr>
          <p:cNvGrpSpPr/>
          <p:nvPr/>
        </p:nvGrpSpPr>
        <p:grpSpPr>
          <a:xfrm>
            <a:off x="1412635" y="2476500"/>
            <a:ext cx="15740570" cy="1596607"/>
            <a:chOff x="10338774" y="4252265"/>
            <a:chExt cx="7367296" cy="1992317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C1BA3CF2-FC09-403A-B97E-3690ED445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8774" y="4252265"/>
              <a:ext cx="7367296" cy="1992317"/>
            </a:xfrm>
            <a:prstGeom prst="rect">
              <a:avLst/>
            </a:prstGeom>
          </p:spPr>
        </p:pic>
        <p:pic>
          <p:nvPicPr>
            <p:cNvPr id="27" name="Object 6">
              <a:extLst>
                <a:ext uri="{FF2B5EF4-FFF2-40B4-BE49-F238E27FC236}">
                  <a16:creationId xmlns:a16="http://schemas.microsoft.com/office/drawing/2014/main" id="{CC6CDB50-E164-46A1-BA25-1353CBA4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9500" y="4822779"/>
              <a:ext cx="3874731" cy="996159"/>
            </a:xfrm>
            <a:prstGeom prst="rect">
              <a:avLst/>
            </a:prstGeom>
          </p:spPr>
        </p:pic>
      </p:grpSp>
      <p:sp>
        <p:nvSpPr>
          <p:cNvPr id="29" name="Object 18">
            <a:extLst>
              <a:ext uri="{FF2B5EF4-FFF2-40B4-BE49-F238E27FC236}">
                <a16:creationId xmlns:a16="http://schemas.microsoft.com/office/drawing/2014/main" id="{FFEC4F6A-0B76-47AE-BA23-2DCEB07AA396}"/>
              </a:ext>
            </a:extLst>
          </p:cNvPr>
          <p:cNvSpPr txBox="1"/>
          <p:nvPr/>
        </p:nvSpPr>
        <p:spPr>
          <a:xfrm>
            <a:off x="5208856" y="3096280"/>
            <a:ext cx="78702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Scale-to-Zero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통한 자원 활용성 극대화 </a:t>
            </a:r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2DD9AB54-7B0B-4BCD-9A6D-559B51DF2C04}"/>
              </a:ext>
            </a:extLst>
          </p:cNvPr>
          <p:cNvSpPr txBox="1"/>
          <p:nvPr/>
        </p:nvSpPr>
        <p:spPr>
          <a:xfrm>
            <a:off x="2286" y="952500"/>
            <a:ext cx="1828571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lack" pitchFamily="34" charset="0"/>
              </a:rPr>
              <a:t>인프라를 통한 차후 이익</a:t>
            </a:r>
            <a:r>
              <a:rPr lang="en-US" altLang="ko-KR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lack" pitchFamily="34" charset="0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lack" pitchFamily="34" charset="0"/>
              </a:rPr>
              <a:t>모델</a:t>
            </a:r>
            <a:endParaRPr lang="en-US" altLang="ko-KR" sz="5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1" name="그룹 1002">
            <a:extLst>
              <a:ext uri="{FF2B5EF4-FFF2-40B4-BE49-F238E27FC236}">
                <a16:creationId xmlns:a16="http://schemas.microsoft.com/office/drawing/2014/main" id="{4ED06F72-5EB2-4259-BE17-8B8854BF443D}"/>
              </a:ext>
            </a:extLst>
          </p:cNvPr>
          <p:cNvGrpSpPr/>
          <p:nvPr/>
        </p:nvGrpSpPr>
        <p:grpSpPr>
          <a:xfrm>
            <a:off x="1412635" y="3619500"/>
            <a:ext cx="15740570" cy="1596607"/>
            <a:chOff x="10338774" y="4252265"/>
            <a:chExt cx="7367296" cy="1992317"/>
          </a:xfrm>
        </p:grpSpPr>
        <p:pic>
          <p:nvPicPr>
            <p:cNvPr id="32" name="Object 5">
              <a:extLst>
                <a:ext uri="{FF2B5EF4-FFF2-40B4-BE49-F238E27FC236}">
                  <a16:creationId xmlns:a16="http://schemas.microsoft.com/office/drawing/2014/main" id="{C806A7A3-4974-48A3-AFD7-12D3CEF9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8774" y="4252265"/>
              <a:ext cx="7367296" cy="1992317"/>
            </a:xfrm>
            <a:prstGeom prst="rect">
              <a:avLst/>
            </a:prstGeom>
          </p:spPr>
        </p:pic>
        <p:pic>
          <p:nvPicPr>
            <p:cNvPr id="33" name="Object 6">
              <a:extLst>
                <a:ext uri="{FF2B5EF4-FFF2-40B4-BE49-F238E27FC236}">
                  <a16:creationId xmlns:a16="http://schemas.microsoft.com/office/drawing/2014/main" id="{ECCACC9E-A09F-4857-B105-0D8511FC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9500" y="4808373"/>
              <a:ext cx="3874731" cy="996159"/>
            </a:xfrm>
            <a:prstGeom prst="rect">
              <a:avLst/>
            </a:prstGeom>
          </p:spPr>
        </p:pic>
      </p:grpSp>
      <p:sp>
        <p:nvSpPr>
          <p:cNvPr id="34" name="Object 18">
            <a:extLst>
              <a:ext uri="{FF2B5EF4-FFF2-40B4-BE49-F238E27FC236}">
                <a16:creationId xmlns:a16="http://schemas.microsoft.com/office/drawing/2014/main" id="{F36086C4-4F4C-42E2-BEFE-16C1790CB2B2}"/>
              </a:ext>
            </a:extLst>
          </p:cNvPr>
          <p:cNvSpPr txBox="1"/>
          <p:nvPr/>
        </p:nvSpPr>
        <p:spPr>
          <a:xfrm>
            <a:off x="5208856" y="4239280"/>
            <a:ext cx="78702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Auto-Scaling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통한 안정적인 트래픽 관리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95BB01B0-8CA9-468C-B66A-90CC8DF4D16F}"/>
              </a:ext>
            </a:extLst>
          </p:cNvPr>
          <p:cNvSpPr txBox="1"/>
          <p:nvPr/>
        </p:nvSpPr>
        <p:spPr>
          <a:xfrm>
            <a:off x="5208856" y="5618065"/>
            <a:ext cx="78702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Scale-to-Zero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통한 자원 활용성 극대화 </a:t>
            </a:r>
          </a:p>
        </p:txBody>
      </p:sp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D9BBEEBB-773F-4BEC-BC31-CB11D4FF048F}"/>
              </a:ext>
            </a:extLst>
          </p:cNvPr>
          <p:cNvGrpSpPr/>
          <p:nvPr/>
        </p:nvGrpSpPr>
        <p:grpSpPr>
          <a:xfrm>
            <a:off x="1403110" y="4766093"/>
            <a:ext cx="15740570" cy="1596607"/>
            <a:chOff x="10338774" y="4252265"/>
            <a:chExt cx="7367296" cy="1992317"/>
          </a:xfrm>
        </p:grpSpPr>
        <p:pic>
          <p:nvPicPr>
            <p:cNvPr id="37" name="Object 5">
              <a:extLst>
                <a:ext uri="{FF2B5EF4-FFF2-40B4-BE49-F238E27FC236}">
                  <a16:creationId xmlns:a16="http://schemas.microsoft.com/office/drawing/2014/main" id="{B7388742-E203-4F92-AA75-4282595C6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8774" y="4252265"/>
              <a:ext cx="7367296" cy="1992317"/>
            </a:xfrm>
            <a:prstGeom prst="rect">
              <a:avLst/>
            </a:prstGeom>
          </p:spPr>
        </p:pic>
        <p:pic>
          <p:nvPicPr>
            <p:cNvPr id="38" name="Object 6">
              <a:extLst>
                <a:ext uri="{FF2B5EF4-FFF2-40B4-BE49-F238E27FC236}">
                  <a16:creationId xmlns:a16="http://schemas.microsoft.com/office/drawing/2014/main" id="{E28D6548-B8D6-4113-96DB-3DA6E032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3958" y="4808373"/>
              <a:ext cx="3874731" cy="996159"/>
            </a:xfrm>
            <a:prstGeom prst="rect">
              <a:avLst/>
            </a:prstGeom>
          </p:spPr>
        </p:pic>
      </p:grpSp>
      <p:sp>
        <p:nvSpPr>
          <p:cNvPr id="39" name="Object 18">
            <a:extLst>
              <a:ext uri="{FF2B5EF4-FFF2-40B4-BE49-F238E27FC236}">
                <a16:creationId xmlns:a16="http://schemas.microsoft.com/office/drawing/2014/main" id="{795B04B0-B1C5-4AC7-8C19-BB1EE937DA4F}"/>
              </a:ext>
            </a:extLst>
          </p:cNvPr>
          <p:cNvSpPr txBox="1"/>
          <p:nvPr/>
        </p:nvSpPr>
        <p:spPr>
          <a:xfrm>
            <a:off x="5199331" y="5385873"/>
            <a:ext cx="78702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인프라 구축에 대한 부담 절감</a:t>
            </a:r>
          </a:p>
        </p:txBody>
      </p: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CC418EC8-0379-4121-8997-F5DEB470ABED}"/>
              </a:ext>
            </a:extLst>
          </p:cNvPr>
          <p:cNvGrpSpPr/>
          <p:nvPr/>
        </p:nvGrpSpPr>
        <p:grpSpPr>
          <a:xfrm>
            <a:off x="1403110" y="5905500"/>
            <a:ext cx="15740570" cy="1596607"/>
            <a:chOff x="10338774" y="4252265"/>
            <a:chExt cx="7367296" cy="1992317"/>
          </a:xfrm>
        </p:grpSpPr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64F3E88B-1D95-4930-AC48-CEA343E62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8774" y="4252265"/>
              <a:ext cx="7367296" cy="1992317"/>
            </a:xfrm>
            <a:prstGeom prst="rect">
              <a:avLst/>
            </a:prstGeom>
          </p:spPr>
        </p:pic>
        <p:pic>
          <p:nvPicPr>
            <p:cNvPr id="42" name="Object 6">
              <a:extLst>
                <a:ext uri="{FF2B5EF4-FFF2-40B4-BE49-F238E27FC236}">
                  <a16:creationId xmlns:a16="http://schemas.microsoft.com/office/drawing/2014/main" id="{DD9F81FF-2D0D-4A0E-B5A4-F9FA2411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3958" y="4808373"/>
              <a:ext cx="3874731" cy="996159"/>
            </a:xfrm>
            <a:prstGeom prst="rect">
              <a:avLst/>
            </a:prstGeom>
          </p:spPr>
        </p:pic>
      </p:grpSp>
      <p:sp>
        <p:nvSpPr>
          <p:cNvPr id="43" name="Object 18">
            <a:extLst>
              <a:ext uri="{FF2B5EF4-FFF2-40B4-BE49-F238E27FC236}">
                <a16:creationId xmlns:a16="http://schemas.microsoft.com/office/drawing/2014/main" id="{F6740537-D0E4-45F7-B352-D990AD0FCCEE}"/>
              </a:ext>
            </a:extLst>
          </p:cNvPr>
          <p:cNvSpPr txBox="1"/>
          <p:nvPr/>
        </p:nvSpPr>
        <p:spPr>
          <a:xfrm>
            <a:off x="5199331" y="6525280"/>
            <a:ext cx="78702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개발 및 수정에 용이</a:t>
            </a:r>
          </a:p>
        </p:txBody>
      </p:sp>
      <p:grpSp>
        <p:nvGrpSpPr>
          <p:cNvPr id="44" name="그룹 1002">
            <a:extLst>
              <a:ext uri="{FF2B5EF4-FFF2-40B4-BE49-F238E27FC236}">
                <a16:creationId xmlns:a16="http://schemas.microsoft.com/office/drawing/2014/main" id="{F5BD96CF-F186-4991-B579-C7F910DEC19B}"/>
              </a:ext>
            </a:extLst>
          </p:cNvPr>
          <p:cNvGrpSpPr/>
          <p:nvPr/>
        </p:nvGrpSpPr>
        <p:grpSpPr>
          <a:xfrm>
            <a:off x="1403110" y="7048500"/>
            <a:ext cx="15740570" cy="1596607"/>
            <a:chOff x="10338774" y="4252265"/>
            <a:chExt cx="7367296" cy="1992317"/>
          </a:xfrm>
        </p:grpSpPr>
        <p:pic>
          <p:nvPicPr>
            <p:cNvPr id="45" name="Object 5">
              <a:extLst>
                <a:ext uri="{FF2B5EF4-FFF2-40B4-BE49-F238E27FC236}">
                  <a16:creationId xmlns:a16="http://schemas.microsoft.com/office/drawing/2014/main" id="{CCD5991E-1B84-4AA0-8DD7-2CDE49A54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8774" y="4252265"/>
              <a:ext cx="7367296" cy="1992317"/>
            </a:xfrm>
            <a:prstGeom prst="rect">
              <a:avLst/>
            </a:prstGeom>
          </p:spPr>
        </p:pic>
        <p:pic>
          <p:nvPicPr>
            <p:cNvPr id="46" name="Object 6">
              <a:extLst>
                <a:ext uri="{FF2B5EF4-FFF2-40B4-BE49-F238E27FC236}">
                  <a16:creationId xmlns:a16="http://schemas.microsoft.com/office/drawing/2014/main" id="{C259BDED-8676-4F19-94DD-BE9B18348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3958" y="4808373"/>
              <a:ext cx="3874731" cy="996159"/>
            </a:xfrm>
            <a:prstGeom prst="rect">
              <a:avLst/>
            </a:prstGeom>
          </p:spPr>
        </p:pic>
      </p:grpSp>
      <p:sp>
        <p:nvSpPr>
          <p:cNvPr id="47" name="Object 18">
            <a:extLst>
              <a:ext uri="{FF2B5EF4-FFF2-40B4-BE49-F238E27FC236}">
                <a16:creationId xmlns:a16="http://schemas.microsoft.com/office/drawing/2014/main" id="{7DCC8466-41BC-4609-A724-778044A21BBC}"/>
              </a:ext>
            </a:extLst>
          </p:cNvPr>
          <p:cNvSpPr txBox="1"/>
          <p:nvPr/>
        </p:nvSpPr>
        <p:spPr>
          <a:xfrm>
            <a:off x="5199331" y="7668280"/>
            <a:ext cx="78702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통합 모니터링</a:t>
            </a:r>
          </a:p>
        </p:txBody>
      </p:sp>
      <p:grpSp>
        <p:nvGrpSpPr>
          <p:cNvPr id="48" name="그룹 1002">
            <a:extLst>
              <a:ext uri="{FF2B5EF4-FFF2-40B4-BE49-F238E27FC236}">
                <a16:creationId xmlns:a16="http://schemas.microsoft.com/office/drawing/2014/main" id="{C414A70D-1A45-4C43-BCC6-8B0702C0CA4A}"/>
              </a:ext>
            </a:extLst>
          </p:cNvPr>
          <p:cNvGrpSpPr/>
          <p:nvPr/>
        </p:nvGrpSpPr>
        <p:grpSpPr>
          <a:xfrm>
            <a:off x="1403110" y="8195093"/>
            <a:ext cx="15740570" cy="1596607"/>
            <a:chOff x="10338774" y="4252265"/>
            <a:chExt cx="7367296" cy="1992317"/>
          </a:xfrm>
        </p:grpSpPr>
        <p:pic>
          <p:nvPicPr>
            <p:cNvPr id="49" name="Object 5">
              <a:extLst>
                <a:ext uri="{FF2B5EF4-FFF2-40B4-BE49-F238E27FC236}">
                  <a16:creationId xmlns:a16="http://schemas.microsoft.com/office/drawing/2014/main" id="{59BED99B-A14C-4746-9901-256461953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8774" y="4252265"/>
              <a:ext cx="7367296" cy="1992317"/>
            </a:xfrm>
            <a:prstGeom prst="rect">
              <a:avLst/>
            </a:prstGeom>
          </p:spPr>
        </p:pic>
        <p:pic>
          <p:nvPicPr>
            <p:cNvPr id="50" name="Object 6">
              <a:extLst>
                <a:ext uri="{FF2B5EF4-FFF2-40B4-BE49-F238E27FC236}">
                  <a16:creationId xmlns:a16="http://schemas.microsoft.com/office/drawing/2014/main" id="{388EC725-3411-4C64-962B-8BA72AE9E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3958" y="4808373"/>
              <a:ext cx="3874731" cy="996159"/>
            </a:xfrm>
            <a:prstGeom prst="rect">
              <a:avLst/>
            </a:prstGeom>
          </p:spPr>
        </p:pic>
      </p:grpSp>
      <p:sp>
        <p:nvSpPr>
          <p:cNvPr id="51" name="Object 18">
            <a:extLst>
              <a:ext uri="{FF2B5EF4-FFF2-40B4-BE49-F238E27FC236}">
                <a16:creationId xmlns:a16="http://schemas.microsoft.com/office/drawing/2014/main" id="{A1C4F7EC-07EE-4234-9E58-4AAA743EF209}"/>
              </a:ext>
            </a:extLst>
          </p:cNvPr>
          <p:cNvSpPr txBox="1"/>
          <p:nvPr/>
        </p:nvSpPr>
        <p:spPr>
          <a:xfrm>
            <a:off x="5199331" y="8814873"/>
            <a:ext cx="78702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Self-Healing</a:t>
            </a:r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통한 운용 용이성</a:t>
            </a:r>
          </a:p>
        </p:txBody>
      </p:sp>
    </p:spTree>
    <p:extLst>
      <p:ext uri="{BB962C8B-B14F-4D97-AF65-F5344CB8AC3E}">
        <p14:creationId xmlns:p14="http://schemas.microsoft.com/office/powerpoint/2010/main" val="186853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1156964" y="6622449"/>
            <a:ext cx="15971786" cy="3663265"/>
            <a:chOff x="1156964" y="6622449"/>
            <a:chExt cx="15971786" cy="36632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964" y="6622449"/>
              <a:ext cx="15971786" cy="366326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56964" y="3155139"/>
            <a:ext cx="18030728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ore-KR" altLang="en-US" sz="88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서론</a:t>
            </a:r>
            <a:endParaRPr lang="en-US" sz="1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4781" y="5288502"/>
            <a:ext cx="100252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ore-KR" altLang="en-US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분산 </a:t>
            </a:r>
            <a:r>
              <a:rPr lang="en-US" altLang="ko-Kore-KR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Edge</a:t>
            </a:r>
            <a:r>
              <a:rPr lang="ko-Kore-KR" altLang="en-US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환경에서의 </a:t>
            </a:r>
            <a:r>
              <a:rPr lang="en-US" altLang="ko-Kore-KR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Function as a Service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개발</a:t>
            </a:r>
            <a:endParaRPr lang="en-US" altLang="ko-Kore-KR" sz="8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32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E70A6F19-003B-4D84-AA74-A00D311E00A3}"/>
              </a:ext>
            </a:extLst>
          </p:cNvPr>
          <p:cNvSpPr txBox="1"/>
          <p:nvPr/>
        </p:nvSpPr>
        <p:spPr>
          <a:xfrm>
            <a:off x="2901141" y="4635670"/>
            <a:ext cx="1248571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oto Sans CJK KR Black" pitchFamily="34" charset="0"/>
              </a:rPr>
              <a:t>감사합니다</a:t>
            </a:r>
            <a:endParaRPr lang="en-US" sz="36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56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3021B074-1F37-4DF9-A8E0-AFF5ADB2F567}"/>
              </a:ext>
            </a:extLst>
          </p:cNvPr>
          <p:cNvGrpSpPr/>
          <p:nvPr/>
        </p:nvGrpSpPr>
        <p:grpSpPr>
          <a:xfrm>
            <a:off x="0" y="0"/>
            <a:ext cx="18285714" cy="2571267"/>
            <a:chOff x="0" y="0"/>
            <a:chExt cx="18285714" cy="4000000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4B277C12-2A25-409E-A13D-DC5EF2E3E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sp>
        <p:nvSpPr>
          <p:cNvPr id="80" name="Object 6">
            <a:extLst>
              <a:ext uri="{FF2B5EF4-FFF2-40B4-BE49-F238E27FC236}">
                <a16:creationId xmlns:a16="http://schemas.microsoft.com/office/drawing/2014/main" id="{A1A7B6E7-663F-45CE-9459-947AC0D05469}"/>
              </a:ext>
            </a:extLst>
          </p:cNvPr>
          <p:cNvSpPr txBox="1"/>
          <p:nvPr/>
        </p:nvSpPr>
        <p:spPr>
          <a:xfrm>
            <a:off x="0" y="1101692"/>
            <a:ext cx="18287999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lack" pitchFamily="34" charset="0"/>
              </a:rPr>
              <a:t>Container </a:t>
            </a:r>
            <a:r>
              <a:rPr lang="ko-KR" altLang="en-US" sz="5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lack" pitchFamily="34" charset="0"/>
              </a:rPr>
              <a:t>기반 클라우드 컴퓨팅</a:t>
            </a:r>
            <a:endParaRPr lang="en-US" altLang="ko-KR" sz="5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3" name="Object 35">
            <a:extLst>
              <a:ext uri="{FF2B5EF4-FFF2-40B4-BE49-F238E27FC236}">
                <a16:creationId xmlns:a16="http://schemas.microsoft.com/office/drawing/2014/main" id="{51FC1779-A0DE-4699-9743-F8EBB04C3826}"/>
              </a:ext>
            </a:extLst>
          </p:cNvPr>
          <p:cNvSpPr txBox="1"/>
          <p:nvPr/>
        </p:nvSpPr>
        <p:spPr>
          <a:xfrm>
            <a:off x="0" y="2058769"/>
            <a:ext cx="182880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" altLang="ko-Kore-KR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Containers are </a:t>
            </a:r>
            <a:r>
              <a:rPr lang="en" altLang="ko-Kore-KR" b="1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packages of software that contain all of the necessary elements to run in any environment</a:t>
            </a:r>
            <a:r>
              <a:rPr lang="en" altLang="ko-Kore-KR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 </a:t>
            </a:r>
          </a:p>
          <a:p>
            <a:pPr algn="ctr"/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D35A5C-267B-4106-B195-1A4CAC1E4B04}"/>
              </a:ext>
            </a:extLst>
          </p:cNvPr>
          <p:cNvGrpSpPr/>
          <p:nvPr/>
        </p:nvGrpSpPr>
        <p:grpSpPr>
          <a:xfrm>
            <a:off x="2057400" y="4618407"/>
            <a:ext cx="3844008" cy="2446298"/>
            <a:chOff x="1677661" y="4921062"/>
            <a:chExt cx="3844008" cy="2446298"/>
          </a:xfrm>
        </p:grpSpPr>
        <p:grpSp>
          <p:nvGrpSpPr>
            <p:cNvPr id="45" name="그룹 1006">
              <a:extLst>
                <a:ext uri="{FF2B5EF4-FFF2-40B4-BE49-F238E27FC236}">
                  <a16:creationId xmlns:a16="http://schemas.microsoft.com/office/drawing/2014/main" id="{1E0A87AA-0617-46EB-A89D-0A5772FF35D5}"/>
                </a:ext>
              </a:extLst>
            </p:cNvPr>
            <p:cNvGrpSpPr/>
            <p:nvPr/>
          </p:nvGrpSpPr>
          <p:grpSpPr>
            <a:xfrm>
              <a:off x="1677662" y="4921062"/>
              <a:ext cx="3844007" cy="63973"/>
              <a:chOff x="4003241" y="5469307"/>
              <a:chExt cx="2857143" cy="47619"/>
            </a:xfrm>
          </p:grpSpPr>
          <p:pic>
            <p:nvPicPr>
              <p:cNvPr id="46" name="Object 25">
                <a:extLst>
                  <a:ext uri="{FF2B5EF4-FFF2-40B4-BE49-F238E27FC236}">
                    <a16:creationId xmlns:a16="http://schemas.microsoft.com/office/drawing/2014/main" id="{50AE3320-7B41-4E7E-B270-CA41C3206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03241" y="5469307"/>
                <a:ext cx="2857143" cy="47619"/>
              </a:xfrm>
              <a:prstGeom prst="rect">
                <a:avLst/>
              </a:prstGeom>
            </p:spPr>
          </p:pic>
        </p:grpSp>
        <p:grpSp>
          <p:nvGrpSpPr>
            <p:cNvPr id="47" name="그룹 1007">
              <a:extLst>
                <a:ext uri="{FF2B5EF4-FFF2-40B4-BE49-F238E27FC236}">
                  <a16:creationId xmlns:a16="http://schemas.microsoft.com/office/drawing/2014/main" id="{157E0580-C82C-4D5D-A133-C65BFB8BE4DF}"/>
                </a:ext>
              </a:extLst>
            </p:cNvPr>
            <p:cNvGrpSpPr/>
            <p:nvPr/>
          </p:nvGrpSpPr>
          <p:grpSpPr>
            <a:xfrm>
              <a:off x="1677662" y="4921062"/>
              <a:ext cx="1281336" cy="63973"/>
              <a:chOff x="4003241" y="5469307"/>
              <a:chExt cx="952381" cy="47619"/>
            </a:xfrm>
          </p:grpSpPr>
          <p:pic>
            <p:nvPicPr>
              <p:cNvPr id="48" name="Object 28">
                <a:extLst>
                  <a:ext uri="{FF2B5EF4-FFF2-40B4-BE49-F238E27FC236}">
                    <a16:creationId xmlns:a16="http://schemas.microsoft.com/office/drawing/2014/main" id="{2E0EECC4-BDE5-40F5-9ED1-DDA99C986D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03241" y="5469307"/>
                <a:ext cx="952381" cy="47619"/>
              </a:xfrm>
              <a:prstGeom prst="rect">
                <a:avLst/>
              </a:prstGeom>
            </p:spPr>
          </p:pic>
        </p:grpSp>
        <p:sp>
          <p:nvSpPr>
            <p:cNvPr id="49" name="Object 31">
              <a:extLst>
                <a:ext uri="{FF2B5EF4-FFF2-40B4-BE49-F238E27FC236}">
                  <a16:creationId xmlns:a16="http://schemas.microsoft.com/office/drawing/2014/main" id="{78972218-0E46-40C7-9ED9-194DC2C4DBB2}"/>
                </a:ext>
              </a:extLst>
            </p:cNvPr>
            <p:cNvSpPr txBox="1"/>
            <p:nvPr/>
          </p:nvSpPr>
          <p:spPr>
            <a:xfrm>
              <a:off x="1677661" y="5522355"/>
              <a:ext cx="384400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000" dirty="0" err="1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유연성</a:t>
              </a:r>
              <a:endParaRPr 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0" name="Object 32">
              <a:extLst>
                <a:ext uri="{FF2B5EF4-FFF2-40B4-BE49-F238E27FC236}">
                  <a16:creationId xmlns:a16="http://schemas.microsoft.com/office/drawing/2014/main" id="{21338B30-7320-4108-9861-4805932A3A2D}"/>
                </a:ext>
              </a:extLst>
            </p:cNvPr>
            <p:cNvSpPr txBox="1"/>
            <p:nvPr/>
          </p:nvSpPr>
          <p:spPr>
            <a:xfrm>
              <a:off x="1677661" y="6478655"/>
              <a:ext cx="3844007" cy="88870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자신이</a:t>
              </a:r>
              <a:r>
                <a:rPr 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원하는</a:t>
              </a:r>
              <a:r>
                <a:rPr 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자원을</a:t>
              </a:r>
              <a:r>
                <a:rPr 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자유롭게</a:t>
              </a:r>
              <a:r>
                <a:rPr 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선택</a:t>
              </a:r>
              <a:endParaRPr 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하여</a:t>
              </a:r>
              <a:r>
                <a:rPr 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운용할</a:t>
              </a:r>
              <a:r>
                <a:rPr 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수</a:t>
              </a:r>
              <a:r>
                <a:rPr lang="en-US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있다</a:t>
              </a: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endParaRPr 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BE80C0BD-259F-4FF5-84D4-E1FB9851A6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3205119"/>
            <a:ext cx="8978550" cy="597698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98820EB-2FA4-4853-B21A-1C684F3F8198}"/>
              </a:ext>
            </a:extLst>
          </p:cNvPr>
          <p:cNvGrpSpPr/>
          <p:nvPr/>
        </p:nvGrpSpPr>
        <p:grpSpPr>
          <a:xfrm>
            <a:off x="13258800" y="4618407"/>
            <a:ext cx="4495800" cy="2861796"/>
            <a:chOff x="13362878" y="4921062"/>
            <a:chExt cx="4495800" cy="2861796"/>
          </a:xfrm>
        </p:grpSpPr>
        <p:pic>
          <p:nvPicPr>
            <p:cNvPr id="59" name="Object 25">
              <a:extLst>
                <a:ext uri="{FF2B5EF4-FFF2-40B4-BE49-F238E27FC236}">
                  <a16:creationId xmlns:a16="http://schemas.microsoft.com/office/drawing/2014/main" id="{51CBAEEC-4C14-4689-8F3D-B1C64E71F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2880" y="4921062"/>
              <a:ext cx="3844007" cy="63973"/>
            </a:xfrm>
            <a:prstGeom prst="rect">
              <a:avLst/>
            </a:prstGeom>
          </p:spPr>
        </p:pic>
        <p:pic>
          <p:nvPicPr>
            <p:cNvPr id="60" name="Object 28">
              <a:extLst>
                <a:ext uri="{FF2B5EF4-FFF2-40B4-BE49-F238E27FC236}">
                  <a16:creationId xmlns:a16="http://schemas.microsoft.com/office/drawing/2014/main" id="{271D77CF-3490-4B8D-85A3-35E01AC4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2879" y="4921062"/>
              <a:ext cx="2562671" cy="63973"/>
            </a:xfrm>
            <a:prstGeom prst="rect">
              <a:avLst/>
            </a:prstGeom>
          </p:spPr>
        </p:pic>
        <p:sp>
          <p:nvSpPr>
            <p:cNvPr id="61" name="Object 31">
              <a:extLst>
                <a:ext uri="{FF2B5EF4-FFF2-40B4-BE49-F238E27FC236}">
                  <a16:creationId xmlns:a16="http://schemas.microsoft.com/office/drawing/2014/main" id="{A98C8C30-F483-4238-915E-9CB6D625777C}"/>
                </a:ext>
              </a:extLst>
            </p:cNvPr>
            <p:cNvSpPr txBox="1"/>
            <p:nvPr/>
          </p:nvSpPr>
          <p:spPr>
            <a:xfrm>
              <a:off x="13362878" y="5522355"/>
              <a:ext cx="3844007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dirty="0" err="1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Noto Sans CJK KR Black" pitchFamily="34" charset="0"/>
                </a:rPr>
                <a:t>이식성</a:t>
              </a:r>
              <a:endPara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2" name="Object 32">
              <a:extLst>
                <a:ext uri="{FF2B5EF4-FFF2-40B4-BE49-F238E27FC236}">
                  <a16:creationId xmlns:a16="http://schemas.microsoft.com/office/drawing/2014/main" id="{3499F820-920C-450E-860C-826D9B384C0C}"/>
                </a:ext>
              </a:extLst>
            </p:cNvPr>
            <p:cNvSpPr txBox="1"/>
            <p:nvPr/>
          </p:nvSpPr>
          <p:spPr>
            <a:xfrm>
              <a:off x="13362878" y="6478655"/>
              <a:ext cx="4495800" cy="13042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 CJK KR Regular" pitchFamily="34" charset="0"/>
                </a:rPr>
                <a:t>컨테이너</a:t>
              </a: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 CJK KR Regular" pitchFamily="34" charset="0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 CJK KR Regular" pitchFamily="34" charset="0"/>
                </a:rPr>
                <a:t>내에</a:t>
              </a: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 CJK KR Regular" pitchFamily="34" charset="0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 CJK KR Regular" pitchFamily="34" charset="0"/>
                </a:rPr>
                <a:t>애플리케이션과</a:t>
              </a: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oto Sans CJK KR Regular" pitchFamily="34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필요한</a:t>
              </a: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라이브러리가</a:t>
              </a: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모두</a:t>
              </a: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존재하여</a:t>
              </a:r>
              <a:endPara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이식성이</a:t>
              </a: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dirty="0" err="1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높다</a:t>
              </a:r>
              <a:r>
                <a:rPr lang="en-US" altLang="ko-KR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endPara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70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그룹 1001">
            <a:extLst>
              <a:ext uri="{FF2B5EF4-FFF2-40B4-BE49-F238E27FC236}">
                <a16:creationId xmlns:a16="http://schemas.microsoft.com/office/drawing/2014/main" id="{430DB29C-7930-43ED-83FC-EA4F5407B0BB}"/>
              </a:ext>
            </a:extLst>
          </p:cNvPr>
          <p:cNvGrpSpPr/>
          <p:nvPr/>
        </p:nvGrpSpPr>
        <p:grpSpPr>
          <a:xfrm>
            <a:off x="0" y="0"/>
            <a:ext cx="18285714" cy="2571267"/>
            <a:chOff x="0" y="0"/>
            <a:chExt cx="18285714" cy="4000000"/>
          </a:xfrm>
        </p:grpSpPr>
        <p:pic>
          <p:nvPicPr>
            <p:cNvPr id="128" name="Object 2">
              <a:extLst>
                <a:ext uri="{FF2B5EF4-FFF2-40B4-BE49-F238E27FC236}">
                  <a16:creationId xmlns:a16="http://schemas.microsoft.com/office/drawing/2014/main" id="{08A14D38-7F83-4309-AB15-2EB5381A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sp>
        <p:nvSpPr>
          <p:cNvPr id="80" name="Object 6">
            <a:extLst>
              <a:ext uri="{FF2B5EF4-FFF2-40B4-BE49-F238E27FC236}">
                <a16:creationId xmlns:a16="http://schemas.microsoft.com/office/drawing/2014/main" id="{A1A7B6E7-663F-45CE-9459-947AC0D05469}"/>
              </a:ext>
            </a:extLst>
          </p:cNvPr>
          <p:cNvSpPr txBox="1"/>
          <p:nvPr/>
        </p:nvSpPr>
        <p:spPr>
          <a:xfrm>
            <a:off x="0" y="814513"/>
            <a:ext cx="18287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Serverless</a:t>
            </a:r>
            <a:endParaRPr lang="en-US" sz="5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3" name="Object 35">
            <a:extLst>
              <a:ext uri="{FF2B5EF4-FFF2-40B4-BE49-F238E27FC236}">
                <a16:creationId xmlns:a16="http://schemas.microsoft.com/office/drawing/2014/main" id="{51FC1779-A0DE-4699-9743-F8EBB04C3826}"/>
              </a:ext>
            </a:extLst>
          </p:cNvPr>
          <p:cNvSpPr txBox="1"/>
          <p:nvPr/>
        </p:nvSpPr>
        <p:spPr>
          <a:xfrm>
            <a:off x="0" y="1802368"/>
            <a:ext cx="182880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소비자에게 인프라 구축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 필요 없이 개발에 대한 개발환경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실행 환경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운영 환경을 제공하는 클라우드 컴퓨팅의 일종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0609FF-99D4-4BF4-BE78-94323E1FDA9B}"/>
              </a:ext>
            </a:extLst>
          </p:cNvPr>
          <p:cNvGrpSpPr/>
          <p:nvPr/>
        </p:nvGrpSpPr>
        <p:grpSpPr>
          <a:xfrm>
            <a:off x="3289850" y="2933700"/>
            <a:ext cx="11706013" cy="6914041"/>
            <a:chOff x="3322200" y="3086100"/>
            <a:chExt cx="11706013" cy="691404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21E418F-AB3E-4CD9-9C13-31743D868731}"/>
                </a:ext>
              </a:extLst>
            </p:cNvPr>
            <p:cNvGrpSpPr/>
            <p:nvPr/>
          </p:nvGrpSpPr>
          <p:grpSpPr>
            <a:xfrm>
              <a:off x="9954281" y="3086100"/>
              <a:ext cx="5010710" cy="5829282"/>
              <a:chOff x="441626" y="1143489"/>
              <a:chExt cx="3803650" cy="442503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1B24F41D-F086-4DF6-8DFD-2FF3247720C6}"/>
                  </a:ext>
                </a:extLst>
              </p:cNvPr>
              <p:cNvGrpSpPr/>
              <p:nvPr/>
            </p:nvGrpSpPr>
            <p:grpSpPr>
              <a:xfrm>
                <a:off x="648301" y="1752600"/>
                <a:ext cx="3409650" cy="3815920"/>
                <a:chOff x="1143601" y="2514600"/>
                <a:chExt cx="2991750" cy="3365594"/>
              </a:xfrm>
            </p:grpSpPr>
            <p:pic>
              <p:nvPicPr>
                <p:cNvPr id="66" name="그래픽 65" descr="서버 윤곽선">
                  <a:extLst>
                    <a:ext uri="{FF2B5EF4-FFF2-40B4-BE49-F238E27FC236}">
                      <a16:creationId xmlns:a16="http://schemas.microsoft.com/office/drawing/2014/main" id="{92D84107-C87D-4E56-9DC7-66ECBAACF4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000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5962552-BD7A-4520-ADDE-03FE50F0B9A8}"/>
                    </a:ext>
                  </a:extLst>
                </p:cNvPr>
                <p:cNvSpPr txBox="1"/>
                <p:nvPr/>
              </p:nvSpPr>
              <p:spPr>
                <a:xfrm>
                  <a:off x="1143602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1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pic>
              <p:nvPicPr>
                <p:cNvPr id="68" name="그래픽 67" descr="서버 윤곽선">
                  <a:extLst>
                    <a:ext uri="{FF2B5EF4-FFF2-40B4-BE49-F238E27FC236}">
                      <a16:creationId xmlns:a16="http://schemas.microsoft.com/office/drawing/2014/main" id="{F9132C51-B2E7-460C-933B-CC9B623ED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0574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99FC936-CA4B-4ABB-B49A-8D7EDE7B2C0E}"/>
                    </a:ext>
                  </a:extLst>
                </p:cNvPr>
                <p:cNvSpPr txBox="1"/>
                <p:nvPr/>
              </p:nvSpPr>
              <p:spPr>
                <a:xfrm>
                  <a:off x="2697177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2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7C1DAA6C-CB75-4D8C-BFD6-77201337E1B6}"/>
                    </a:ext>
                  </a:extLst>
                </p:cNvPr>
                <p:cNvSpPr/>
                <p:nvPr/>
              </p:nvSpPr>
              <p:spPr>
                <a:xfrm>
                  <a:off x="1143601" y="3810094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791DA072-F1DE-446E-9247-CE3B69C096B2}"/>
                    </a:ext>
                  </a:extLst>
                </p:cNvPr>
                <p:cNvSpPr/>
                <p:nvPr/>
              </p:nvSpPr>
              <p:spPr>
                <a:xfrm>
                  <a:off x="2714156" y="3799591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0F4C6A17-F780-493D-AAB3-D3B31EA37CB1}"/>
                  </a:ext>
                </a:extLst>
              </p:cNvPr>
              <p:cNvCxnSpPr>
                <a:stCxn id="66" idx="3"/>
                <a:endCxn id="68" idx="1"/>
              </p:cNvCxnSpPr>
              <p:nvPr/>
            </p:nvCxnSpPr>
            <p:spPr>
              <a:xfrm>
                <a:off x="1979223" y="2270975"/>
                <a:ext cx="7284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CE715F3E-D947-4A19-A954-C2C039B887DB}"/>
                  </a:ext>
                </a:extLst>
              </p:cNvPr>
              <p:cNvSpPr/>
              <p:nvPr/>
            </p:nvSpPr>
            <p:spPr>
              <a:xfrm>
                <a:off x="710600" y="342900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app1.func3</a:t>
                </a:r>
                <a:endParaRPr lang="ko-KR" altLang="en-US" dirty="0"/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A903D6B8-2D98-45D4-AA7E-4CD93F712B61}"/>
                  </a:ext>
                </a:extLst>
              </p:cNvPr>
              <p:cNvSpPr/>
              <p:nvPr/>
            </p:nvSpPr>
            <p:spPr>
              <a:xfrm>
                <a:off x="710599" y="3867972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app3.func8</a:t>
                </a:r>
                <a:endParaRPr lang="ko-KR" altLang="en-US" dirty="0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F6807CF7-4B49-4395-A152-BDC6F67988E0}"/>
                  </a:ext>
                </a:extLst>
              </p:cNvPr>
              <p:cNvSpPr/>
              <p:nvPr/>
            </p:nvSpPr>
            <p:spPr>
              <a:xfrm>
                <a:off x="710598" y="431663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app2.func4</a:t>
                </a:r>
                <a:endParaRPr lang="ko-KR" altLang="en-US" dirty="0"/>
              </a:p>
            </p:txBody>
          </p:sp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CEE49FA5-7C7B-48C2-8270-7B41DB085B5E}"/>
                  </a:ext>
                </a:extLst>
              </p:cNvPr>
              <p:cNvSpPr/>
              <p:nvPr/>
            </p:nvSpPr>
            <p:spPr>
              <a:xfrm>
                <a:off x="710598" y="4765289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app4.func1</a:t>
                </a:r>
                <a:endParaRPr lang="ko-KR" altLang="en-US" dirty="0"/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8F493C5B-BB7D-4B85-85FE-E143A6F0A68D}"/>
                  </a:ext>
                </a:extLst>
              </p:cNvPr>
              <p:cNvSpPr/>
              <p:nvPr/>
            </p:nvSpPr>
            <p:spPr>
              <a:xfrm>
                <a:off x="2500538" y="342900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app2.func5</a:t>
                </a:r>
                <a:endParaRPr lang="ko-KR" altLang="en-US" dirty="0"/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F0EE1009-4784-4A46-83C4-F46CB5440A47}"/>
                  </a:ext>
                </a:extLst>
              </p:cNvPr>
              <p:cNvSpPr/>
              <p:nvPr/>
            </p:nvSpPr>
            <p:spPr>
              <a:xfrm>
                <a:off x="2500537" y="3867972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app3.func7</a:t>
                </a:r>
                <a:endParaRPr lang="ko-KR" altLang="en-US" dirty="0"/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15853477-48EF-42B8-8723-DA4944B7EA89}"/>
                  </a:ext>
                </a:extLst>
              </p:cNvPr>
              <p:cNvSpPr/>
              <p:nvPr/>
            </p:nvSpPr>
            <p:spPr>
              <a:xfrm>
                <a:off x="2500536" y="4316630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app1.func3</a:t>
                </a:r>
                <a:endParaRPr lang="ko-KR" altLang="en-US" dirty="0"/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A17F0D26-2D18-4597-8447-50BCB88A07AC}"/>
                  </a:ext>
                </a:extLst>
              </p:cNvPr>
              <p:cNvSpPr/>
              <p:nvPr/>
            </p:nvSpPr>
            <p:spPr>
              <a:xfrm>
                <a:off x="2500536" y="4765289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app1.func7</a:t>
                </a:r>
                <a:endParaRPr lang="ko-KR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3649556-9703-4D78-A106-4C1BF9E9E4A8}"/>
                  </a:ext>
                </a:extLst>
              </p:cNvPr>
              <p:cNvSpPr txBox="1"/>
              <p:nvPr/>
            </p:nvSpPr>
            <p:spPr>
              <a:xfrm>
                <a:off x="441626" y="1143489"/>
                <a:ext cx="3803650" cy="455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>
                    <a:solidFill>
                      <a:srgbClr val="FF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Serverless</a:t>
                </a:r>
                <a:r>
                  <a:rPr lang="en-US" altLang="ko-KR" sz="24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Architecture</a:t>
                </a:r>
                <a:endParaRPr lang="ko-KR" altLang="en-US" sz="24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EFC4666-BB01-4A36-B009-6E097DB50CD3}"/>
                </a:ext>
              </a:extLst>
            </p:cNvPr>
            <p:cNvGrpSpPr/>
            <p:nvPr/>
          </p:nvGrpSpPr>
          <p:grpSpPr>
            <a:xfrm>
              <a:off x="3322200" y="3106395"/>
              <a:ext cx="5010710" cy="5828612"/>
              <a:chOff x="5178726" y="1164621"/>
              <a:chExt cx="3803650" cy="4424523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D4EB2B4-2D0A-427C-9288-DDC104E8B175}"/>
                  </a:ext>
                </a:extLst>
              </p:cNvPr>
              <p:cNvGrpSpPr/>
              <p:nvPr/>
            </p:nvGrpSpPr>
            <p:grpSpPr>
              <a:xfrm>
                <a:off x="5385401" y="1773224"/>
                <a:ext cx="3409650" cy="3815920"/>
                <a:chOff x="1143601" y="2514600"/>
                <a:chExt cx="2991750" cy="3365594"/>
              </a:xfrm>
            </p:grpSpPr>
            <p:pic>
              <p:nvPicPr>
                <p:cNvPr id="49" name="그래픽 48" descr="서버 윤곽선">
                  <a:extLst>
                    <a:ext uri="{FF2B5EF4-FFF2-40B4-BE49-F238E27FC236}">
                      <a16:creationId xmlns:a16="http://schemas.microsoft.com/office/drawing/2014/main" id="{5A71123A-71CD-4D31-9B25-C25622E78C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000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388E9F7-462A-4AB8-A133-FD2054F0BA7E}"/>
                    </a:ext>
                  </a:extLst>
                </p:cNvPr>
                <p:cNvSpPr txBox="1"/>
                <p:nvPr/>
              </p:nvSpPr>
              <p:spPr>
                <a:xfrm>
                  <a:off x="1143602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1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pic>
              <p:nvPicPr>
                <p:cNvPr id="51" name="그래픽 50" descr="서버 윤곽선">
                  <a:extLst>
                    <a:ext uri="{FF2B5EF4-FFF2-40B4-BE49-F238E27FC236}">
                      <a16:creationId xmlns:a16="http://schemas.microsoft.com/office/drawing/2014/main" id="{AF099A4C-42C0-46B1-BEDB-541FF4AE2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0574" y="25146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7151694-FEE5-4198-BF1F-5FBB92B9806A}"/>
                    </a:ext>
                  </a:extLst>
                </p:cNvPr>
                <p:cNvSpPr txBox="1"/>
                <p:nvPr/>
              </p:nvSpPr>
              <p:spPr>
                <a:xfrm>
                  <a:off x="2697177" y="3294568"/>
                  <a:ext cx="1421195" cy="5155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2000">
                      <a:solidFill>
                        <a:srgbClr val="595959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Server 2</a:t>
                  </a:r>
                  <a:endParaRPr lang="ko-KR" altLang="en-US" sz="2000" dirty="0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71469332-AFD0-4B58-B365-7690756717CE}"/>
                    </a:ext>
                  </a:extLst>
                </p:cNvPr>
                <p:cNvSpPr/>
                <p:nvPr/>
              </p:nvSpPr>
              <p:spPr>
                <a:xfrm>
                  <a:off x="1143601" y="3810094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6667F8D0-996C-4927-95E7-4154713E0B5C}"/>
                    </a:ext>
                  </a:extLst>
                </p:cNvPr>
                <p:cNvSpPr/>
                <p:nvPr/>
              </p:nvSpPr>
              <p:spPr>
                <a:xfrm>
                  <a:off x="2714156" y="3799591"/>
                  <a:ext cx="1421195" cy="2070100"/>
                </a:xfrm>
                <a:prstGeom prst="roundRect">
                  <a:avLst/>
                </a:prstGeom>
                <a:solidFill>
                  <a:srgbClr val="E7E8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5E056EF-F44A-40A4-B02F-718D0FB9871A}"/>
                  </a:ext>
                </a:extLst>
              </p:cNvPr>
              <p:cNvCxnSpPr>
                <a:stCxn id="49" idx="3"/>
                <a:endCxn id="51" idx="1"/>
              </p:cNvCxnSpPr>
              <p:nvPr/>
            </p:nvCxnSpPr>
            <p:spPr>
              <a:xfrm>
                <a:off x="6716323" y="2291599"/>
                <a:ext cx="7284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BC018CC4-DE60-402A-BB19-2B3210D0B5E7}"/>
                  </a:ext>
                </a:extLst>
              </p:cNvPr>
              <p:cNvSpPr/>
              <p:nvPr/>
            </p:nvSpPr>
            <p:spPr>
              <a:xfrm>
                <a:off x="5452760" y="3449624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App1</a:t>
                </a:r>
                <a:endParaRPr lang="ko-KR" altLang="en-US" dirty="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12DFF222-96B6-4C3D-8539-6DB0F0D69F6A}"/>
                  </a:ext>
                </a:extLst>
              </p:cNvPr>
              <p:cNvSpPr/>
              <p:nvPr/>
            </p:nvSpPr>
            <p:spPr>
              <a:xfrm>
                <a:off x="7242697" y="3449624"/>
                <a:ext cx="1484993" cy="376940"/>
              </a:xfrm>
              <a:prstGeom prst="roundRect">
                <a:avLst/>
              </a:prstGeom>
              <a:solidFill>
                <a:srgbClr val="5A7D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App1</a:t>
                </a:r>
                <a:endParaRPr lang="ko-KR" alt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69D42CE-E367-419B-B24E-866CEBDB5C54}"/>
                  </a:ext>
                </a:extLst>
              </p:cNvPr>
              <p:cNvSpPr txBox="1"/>
              <p:nvPr/>
            </p:nvSpPr>
            <p:spPr>
              <a:xfrm>
                <a:off x="5178726" y="1164621"/>
                <a:ext cx="3803650" cy="455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>
                    <a:solidFill>
                      <a:srgbClr val="59595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Traditional Architecture</a:t>
                </a:r>
                <a:endParaRPr lang="ko-KR" altLang="en-US" sz="2400" b="1" dirty="0">
                  <a:solidFill>
                    <a:srgbClr val="59595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42" name="제목 1">
              <a:extLst>
                <a:ext uri="{FF2B5EF4-FFF2-40B4-BE49-F238E27FC236}">
                  <a16:creationId xmlns:a16="http://schemas.microsoft.com/office/drawing/2014/main" id="{6C3F0FB8-02D7-426D-8F9A-71F9EF808192}"/>
                </a:ext>
              </a:extLst>
            </p:cNvPr>
            <p:cNvSpPr txBox="1">
              <a:spLocks/>
            </p:cNvSpPr>
            <p:nvPr/>
          </p:nvSpPr>
          <p:spPr>
            <a:xfrm>
              <a:off x="8445031" y="5073395"/>
              <a:ext cx="1368151" cy="131502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200">
                  <a:solidFill>
                    <a:srgbClr val="5959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vs</a:t>
              </a:r>
              <a:endParaRPr lang="ko-KR" altLang="en-US" sz="3200" dirty="0">
                <a:solidFill>
                  <a:srgbClr val="5959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3" name="부제목 2">
              <a:extLst>
                <a:ext uri="{FF2B5EF4-FFF2-40B4-BE49-F238E27FC236}">
                  <a16:creationId xmlns:a16="http://schemas.microsoft.com/office/drawing/2014/main" id="{B8D3179E-889C-4E4C-8541-451940805C3D}"/>
                </a:ext>
              </a:extLst>
            </p:cNvPr>
            <p:cNvSpPr txBox="1">
              <a:spLocks/>
            </p:cNvSpPr>
            <p:nvPr/>
          </p:nvSpPr>
          <p:spPr>
            <a:xfrm>
              <a:off x="9891058" y="9205524"/>
              <a:ext cx="5137155" cy="7946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>
                  <a:solidFill>
                    <a:srgbClr val="726B6B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“FaaS (Function-as-a-Services)”</a:t>
              </a:r>
              <a:endParaRPr lang="ko-KR" altLang="en-US" sz="1600" dirty="0">
                <a:solidFill>
                  <a:srgbClr val="726B6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98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50695" y="5019168"/>
            <a:ext cx="2754033" cy="2761905"/>
            <a:chOff x="13250695" y="5019168"/>
            <a:chExt cx="2754033" cy="2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3679" y="3744140"/>
              <a:ext cx="5508065" cy="55238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0695" y="5019168"/>
              <a:ext cx="2754033" cy="27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91429" y="5019168"/>
            <a:ext cx="2754033" cy="2761905"/>
            <a:chOff x="2291429" y="5019168"/>
            <a:chExt cx="2754033" cy="27619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12" y="3744140"/>
              <a:ext cx="5508065" cy="552381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1429" y="5019168"/>
              <a:ext cx="2754033" cy="2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0000" y="4257263"/>
            <a:ext cx="4285714" cy="4285714"/>
            <a:chOff x="7000000" y="4257263"/>
            <a:chExt cx="4285714" cy="4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7142" y="2279241"/>
              <a:ext cx="8571429" cy="857142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0000" y="4257263"/>
              <a:ext cx="4285714" cy="4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83931" y="6121905"/>
            <a:ext cx="436704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78787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old" pitchFamily="34" charset="0"/>
              </a:rPr>
              <a:t>Function</a:t>
            </a:r>
            <a:endParaRPr lang="en-US" sz="2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5569" y="6121905"/>
            <a:ext cx="4318049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787878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old" pitchFamily="34" charset="0"/>
              </a:rPr>
              <a:t>Event Driven</a:t>
            </a:r>
            <a:endParaRPr lang="en-US" sz="2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38277" y="6157557"/>
            <a:ext cx="452879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유연성</a:t>
            </a:r>
            <a:r>
              <a:rPr lang="en-US" altLang="ko-KR" sz="28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8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8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이식성</a:t>
            </a:r>
            <a:r>
              <a:rPr lang="ko-KR" altLang="en-US" sz="28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극대화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-1" y="1597506"/>
            <a:ext cx="1828800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Function as a Service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358675" y="6381072"/>
            <a:ext cx="1333333" cy="38095"/>
            <a:chOff x="5358675" y="6381072"/>
            <a:chExt cx="1333333" cy="3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675" y="6381072"/>
              <a:ext cx="1333333" cy="380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04149" y="6381072"/>
            <a:ext cx="1333333" cy="38095"/>
            <a:chOff x="11604149" y="6381072"/>
            <a:chExt cx="1333333" cy="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4149" y="6381072"/>
              <a:ext cx="1333333" cy="38095"/>
            </a:xfrm>
            <a:prstGeom prst="rect">
              <a:avLst/>
            </a:prstGeom>
          </p:spPr>
        </p:pic>
      </p:grpSp>
      <p:sp>
        <p:nvSpPr>
          <p:cNvPr id="23" name="Object 18">
            <a:extLst>
              <a:ext uri="{FF2B5EF4-FFF2-40B4-BE49-F238E27FC236}">
                <a16:creationId xmlns:a16="http://schemas.microsoft.com/office/drawing/2014/main" id="{8A8C3A14-D356-F64E-85CA-E738A3F7F555}"/>
              </a:ext>
            </a:extLst>
          </p:cNvPr>
          <p:cNvSpPr txBox="1"/>
          <p:nvPr/>
        </p:nvSpPr>
        <p:spPr>
          <a:xfrm>
            <a:off x="4038599" y="2502116"/>
            <a:ext cx="105156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분산된 </a:t>
            </a:r>
            <a:r>
              <a:rPr lang="ko-KR" altLang="en-US">
                <a:solidFill>
                  <a:srgbClr val="7F7F7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대형 인프라 자원에 함수를 등록하고 함수가 실행되는 횟수만큼 비용을 지불하는 방식의 서비스</a:t>
            </a:r>
            <a:endParaRPr kumimoji="1" lang="ko-Kore-KR" altLang="en-US" dirty="0">
              <a:solidFill>
                <a:srgbClr val="7F7F7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1002">
            <a:extLst>
              <a:ext uri="{FF2B5EF4-FFF2-40B4-BE49-F238E27FC236}">
                <a16:creationId xmlns:a16="http://schemas.microsoft.com/office/drawing/2014/main" id="{2ADAC4DE-4287-4DDB-A49C-CF7D92B057EF}"/>
              </a:ext>
            </a:extLst>
          </p:cNvPr>
          <p:cNvGrpSpPr/>
          <p:nvPr/>
        </p:nvGrpSpPr>
        <p:grpSpPr>
          <a:xfrm>
            <a:off x="5442029" y="3771903"/>
            <a:ext cx="7381256" cy="960291"/>
            <a:chOff x="12115577" y="4808373"/>
            <a:chExt cx="3683648" cy="996159"/>
          </a:xfrm>
        </p:grpSpPr>
        <p:pic>
          <p:nvPicPr>
            <p:cNvPr id="54" name="Object 5">
              <a:extLst>
                <a:ext uri="{FF2B5EF4-FFF2-40B4-BE49-F238E27FC236}">
                  <a16:creationId xmlns:a16="http://schemas.microsoft.com/office/drawing/2014/main" id="{441F8086-7DFE-42CE-8184-B33138C19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8774" y="4375315"/>
              <a:ext cx="7367296" cy="1992317"/>
            </a:xfrm>
            <a:prstGeom prst="rect">
              <a:avLst/>
            </a:prstGeom>
          </p:spPr>
        </p:pic>
        <p:pic>
          <p:nvPicPr>
            <p:cNvPr id="55" name="Object 6">
              <a:extLst>
                <a:ext uri="{FF2B5EF4-FFF2-40B4-BE49-F238E27FC236}">
                  <a16:creationId xmlns:a16="http://schemas.microsoft.com/office/drawing/2014/main" id="{DF85DE8D-AD7B-487B-91EB-B3F2B7B84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5577" y="4808373"/>
              <a:ext cx="3683648" cy="996159"/>
            </a:xfrm>
            <a:prstGeom prst="rect">
              <a:avLst/>
            </a:prstGeom>
          </p:spPr>
        </p:pic>
      </p:grpSp>
      <p:sp>
        <p:nvSpPr>
          <p:cNvPr id="56" name="Object 18">
            <a:extLst>
              <a:ext uri="{FF2B5EF4-FFF2-40B4-BE49-F238E27FC236}">
                <a16:creationId xmlns:a16="http://schemas.microsoft.com/office/drawing/2014/main" id="{9DB8457D-7426-452F-BB09-D96858B72C7C}"/>
              </a:ext>
            </a:extLst>
          </p:cNvPr>
          <p:cNvSpPr txBox="1"/>
          <p:nvPr/>
        </p:nvSpPr>
        <p:spPr>
          <a:xfrm>
            <a:off x="5466977" y="4000127"/>
            <a:ext cx="735630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Event-Driven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7" name="그룹 1002">
            <a:extLst>
              <a:ext uri="{FF2B5EF4-FFF2-40B4-BE49-F238E27FC236}">
                <a16:creationId xmlns:a16="http://schemas.microsoft.com/office/drawing/2014/main" id="{354318CE-17DC-44D0-8BA2-049BCD14A237}"/>
              </a:ext>
            </a:extLst>
          </p:cNvPr>
          <p:cNvGrpSpPr/>
          <p:nvPr/>
        </p:nvGrpSpPr>
        <p:grpSpPr>
          <a:xfrm>
            <a:off x="5466977" y="6614177"/>
            <a:ext cx="7381256" cy="960291"/>
            <a:chOff x="12115577" y="4808373"/>
            <a:chExt cx="3683648" cy="996159"/>
          </a:xfrm>
        </p:grpSpPr>
        <p:pic>
          <p:nvPicPr>
            <p:cNvPr id="58" name="Object 5">
              <a:extLst>
                <a:ext uri="{FF2B5EF4-FFF2-40B4-BE49-F238E27FC236}">
                  <a16:creationId xmlns:a16="http://schemas.microsoft.com/office/drawing/2014/main" id="{60E8CCBC-58FF-4298-A4D8-0B2F3A801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8774" y="4375315"/>
              <a:ext cx="7367296" cy="1992317"/>
            </a:xfrm>
            <a:prstGeom prst="rect">
              <a:avLst/>
            </a:prstGeom>
          </p:spPr>
        </p:pic>
        <p:pic>
          <p:nvPicPr>
            <p:cNvPr id="59" name="Object 6">
              <a:extLst>
                <a:ext uri="{FF2B5EF4-FFF2-40B4-BE49-F238E27FC236}">
                  <a16:creationId xmlns:a16="http://schemas.microsoft.com/office/drawing/2014/main" id="{14BF677B-22D1-440A-8847-9C4C6EB30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5577" y="4808373"/>
              <a:ext cx="3683648" cy="996159"/>
            </a:xfrm>
            <a:prstGeom prst="rect">
              <a:avLst/>
            </a:prstGeom>
          </p:spPr>
        </p:pic>
      </p:grpSp>
      <p:grpSp>
        <p:nvGrpSpPr>
          <p:cNvPr id="60" name="그룹 1002">
            <a:extLst>
              <a:ext uri="{FF2B5EF4-FFF2-40B4-BE49-F238E27FC236}">
                <a16:creationId xmlns:a16="http://schemas.microsoft.com/office/drawing/2014/main" id="{F882740C-20D8-47DA-8C54-981B117B8585}"/>
              </a:ext>
            </a:extLst>
          </p:cNvPr>
          <p:cNvGrpSpPr/>
          <p:nvPr/>
        </p:nvGrpSpPr>
        <p:grpSpPr>
          <a:xfrm>
            <a:off x="5466977" y="8145609"/>
            <a:ext cx="7381256" cy="960291"/>
            <a:chOff x="12115577" y="4808373"/>
            <a:chExt cx="3683648" cy="996159"/>
          </a:xfrm>
        </p:grpSpPr>
        <p:pic>
          <p:nvPicPr>
            <p:cNvPr id="61" name="Object 5">
              <a:extLst>
                <a:ext uri="{FF2B5EF4-FFF2-40B4-BE49-F238E27FC236}">
                  <a16:creationId xmlns:a16="http://schemas.microsoft.com/office/drawing/2014/main" id="{FA5E2668-C5B1-4A76-86CF-658B1872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8774" y="4375315"/>
              <a:ext cx="7367296" cy="1992317"/>
            </a:xfrm>
            <a:prstGeom prst="rect">
              <a:avLst/>
            </a:prstGeom>
          </p:spPr>
        </p:pic>
        <p:pic>
          <p:nvPicPr>
            <p:cNvPr id="62" name="Object 6">
              <a:extLst>
                <a:ext uri="{FF2B5EF4-FFF2-40B4-BE49-F238E27FC236}">
                  <a16:creationId xmlns:a16="http://schemas.microsoft.com/office/drawing/2014/main" id="{5D7A2DC0-8271-42B6-B41D-17229AF87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5577" y="4808373"/>
              <a:ext cx="3683648" cy="996159"/>
            </a:xfrm>
            <a:prstGeom prst="rect">
              <a:avLst/>
            </a:prstGeom>
          </p:spPr>
        </p:pic>
      </p:grpSp>
      <p:sp>
        <p:nvSpPr>
          <p:cNvPr id="63" name="Object 18">
            <a:extLst>
              <a:ext uri="{FF2B5EF4-FFF2-40B4-BE49-F238E27FC236}">
                <a16:creationId xmlns:a16="http://schemas.microsoft.com/office/drawing/2014/main" id="{81DE3BDB-1A15-4B67-B867-C30F449319BC}"/>
              </a:ext>
            </a:extLst>
          </p:cNvPr>
          <p:cNvSpPr txBox="1"/>
          <p:nvPr/>
        </p:nvSpPr>
        <p:spPr>
          <a:xfrm>
            <a:off x="5442028" y="8343527"/>
            <a:ext cx="738125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 Scaling</a:t>
            </a:r>
            <a:endParaRPr lang="en-US" sz="3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4" name="그룹 1002">
            <a:extLst>
              <a:ext uri="{FF2B5EF4-FFF2-40B4-BE49-F238E27FC236}">
                <a16:creationId xmlns:a16="http://schemas.microsoft.com/office/drawing/2014/main" id="{368E8285-4F15-42F0-9E05-E47371D12F73}"/>
              </a:ext>
            </a:extLst>
          </p:cNvPr>
          <p:cNvGrpSpPr/>
          <p:nvPr/>
        </p:nvGrpSpPr>
        <p:grpSpPr>
          <a:xfrm>
            <a:off x="5453372" y="5137737"/>
            <a:ext cx="7381256" cy="960291"/>
            <a:chOff x="12115577" y="4808373"/>
            <a:chExt cx="3683648" cy="996159"/>
          </a:xfrm>
        </p:grpSpPr>
        <p:pic>
          <p:nvPicPr>
            <p:cNvPr id="65" name="Object 5">
              <a:extLst>
                <a:ext uri="{FF2B5EF4-FFF2-40B4-BE49-F238E27FC236}">
                  <a16:creationId xmlns:a16="http://schemas.microsoft.com/office/drawing/2014/main" id="{FC50D242-2ADA-4ACA-A044-7A68D0C7F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8774" y="4375315"/>
              <a:ext cx="7367296" cy="1992317"/>
            </a:xfrm>
            <a:prstGeom prst="rect">
              <a:avLst/>
            </a:prstGeom>
          </p:spPr>
        </p:pic>
        <p:pic>
          <p:nvPicPr>
            <p:cNvPr id="66" name="Object 6">
              <a:extLst>
                <a:ext uri="{FF2B5EF4-FFF2-40B4-BE49-F238E27FC236}">
                  <a16:creationId xmlns:a16="http://schemas.microsoft.com/office/drawing/2014/main" id="{B4C70058-7992-4129-ABAF-9619B1487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5577" y="4808373"/>
              <a:ext cx="3683648" cy="996159"/>
            </a:xfrm>
            <a:prstGeom prst="rect">
              <a:avLst/>
            </a:prstGeom>
          </p:spPr>
        </p:pic>
      </p:grpSp>
      <p:sp>
        <p:nvSpPr>
          <p:cNvPr id="67" name="Object 18">
            <a:extLst>
              <a:ext uri="{FF2B5EF4-FFF2-40B4-BE49-F238E27FC236}">
                <a16:creationId xmlns:a16="http://schemas.microsoft.com/office/drawing/2014/main" id="{DC684B30-4CD1-4B6F-9DE1-31BB760B3448}"/>
              </a:ext>
            </a:extLst>
          </p:cNvPr>
          <p:cNvSpPr txBox="1"/>
          <p:nvPr/>
        </p:nvSpPr>
        <p:spPr>
          <a:xfrm>
            <a:off x="5453372" y="5371727"/>
            <a:ext cx="736991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old" pitchFamily="34" charset="0"/>
              </a:rPr>
              <a:t>Scale to Zero, Zero to Scale</a:t>
            </a:r>
            <a:endParaRPr 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8" name="Object 18">
            <a:extLst>
              <a:ext uri="{FF2B5EF4-FFF2-40B4-BE49-F238E27FC236}">
                <a16:creationId xmlns:a16="http://schemas.microsoft.com/office/drawing/2014/main" id="{3D82EE68-4249-4CD5-89ED-0F6423490E79}"/>
              </a:ext>
            </a:extLst>
          </p:cNvPr>
          <p:cNvSpPr txBox="1"/>
          <p:nvPr/>
        </p:nvSpPr>
        <p:spPr>
          <a:xfrm>
            <a:off x="5453372" y="6895727"/>
            <a:ext cx="738125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old" pitchFamily="34" charset="0"/>
              </a:rPr>
              <a:t>Grafana</a:t>
            </a:r>
            <a:r>
              <a:rPr lang="ko-KR" altLang="en-US" sz="2800" dirty="0" err="1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old" pitchFamily="34" charset="0"/>
              </a:rPr>
              <a:t>를</a:t>
            </a:r>
            <a:r>
              <a:rPr lang="ko-KR" altLang="en-US" sz="28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oto Sans CJK KR Bold" pitchFamily="34" charset="0"/>
              </a:rPr>
              <a:t> 통한 모니터링</a:t>
            </a:r>
            <a:endParaRPr 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09E4B5C7-6FCC-4EF2-B4D5-33CE0EC93E4D}"/>
              </a:ext>
            </a:extLst>
          </p:cNvPr>
          <p:cNvGrpSpPr/>
          <p:nvPr/>
        </p:nvGrpSpPr>
        <p:grpSpPr>
          <a:xfrm>
            <a:off x="0" y="0"/>
            <a:ext cx="18285714" cy="2571267"/>
            <a:chOff x="0" y="0"/>
            <a:chExt cx="18285714" cy="4000000"/>
          </a:xfrm>
        </p:grpSpPr>
        <p:pic>
          <p:nvPicPr>
            <p:cNvPr id="23" name="Object 2">
              <a:extLst>
                <a:ext uri="{FF2B5EF4-FFF2-40B4-BE49-F238E27FC236}">
                  <a16:creationId xmlns:a16="http://schemas.microsoft.com/office/drawing/2014/main" id="{303CC7C2-227E-49CA-9956-2270AA40F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sp>
        <p:nvSpPr>
          <p:cNvPr id="24" name="Object 6">
            <a:extLst>
              <a:ext uri="{FF2B5EF4-FFF2-40B4-BE49-F238E27FC236}">
                <a16:creationId xmlns:a16="http://schemas.microsoft.com/office/drawing/2014/main" id="{D6930C87-76A1-44FE-AB33-E4D022CA23D3}"/>
              </a:ext>
            </a:extLst>
          </p:cNvPr>
          <p:cNvSpPr txBox="1"/>
          <p:nvPr/>
        </p:nvSpPr>
        <p:spPr>
          <a:xfrm>
            <a:off x="0" y="814513"/>
            <a:ext cx="18287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특징</a:t>
            </a:r>
            <a:endParaRPr lang="en-US" altLang="ko-KR" sz="5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Object 35">
            <a:extLst>
              <a:ext uri="{FF2B5EF4-FFF2-40B4-BE49-F238E27FC236}">
                <a16:creationId xmlns:a16="http://schemas.microsoft.com/office/drawing/2014/main" id="{D1AE1EE0-585D-42C2-8091-4EEB57A09FA7}"/>
              </a:ext>
            </a:extLst>
          </p:cNvPr>
          <p:cNvSpPr txBox="1"/>
          <p:nvPr/>
        </p:nvSpPr>
        <p:spPr>
          <a:xfrm>
            <a:off x="0" y="1802368"/>
            <a:ext cx="182880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dirty="0">
                <a:solidFill>
                  <a:srgbClr val="77777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Kubernetes,</a:t>
            </a:r>
            <a:r>
              <a:rPr lang="ko-KR" altLang="en-US" dirty="0">
                <a:solidFill>
                  <a:srgbClr val="77777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77777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KEDA,</a:t>
            </a:r>
            <a:r>
              <a:rPr lang="ko-KR" altLang="en-US" dirty="0">
                <a:solidFill>
                  <a:srgbClr val="77777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 err="1">
                <a:solidFill>
                  <a:srgbClr val="77777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Granfana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23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그룹 1001">
            <a:extLst>
              <a:ext uri="{FF2B5EF4-FFF2-40B4-BE49-F238E27FC236}">
                <a16:creationId xmlns:a16="http://schemas.microsoft.com/office/drawing/2014/main" id="{430DB29C-7930-43ED-83FC-EA4F5407B0BB}"/>
              </a:ext>
            </a:extLst>
          </p:cNvPr>
          <p:cNvGrpSpPr/>
          <p:nvPr/>
        </p:nvGrpSpPr>
        <p:grpSpPr>
          <a:xfrm>
            <a:off x="0" y="0"/>
            <a:ext cx="18285714" cy="2571267"/>
            <a:chOff x="0" y="0"/>
            <a:chExt cx="18285714" cy="4000000"/>
          </a:xfrm>
        </p:grpSpPr>
        <p:pic>
          <p:nvPicPr>
            <p:cNvPr id="128" name="Object 2">
              <a:extLst>
                <a:ext uri="{FF2B5EF4-FFF2-40B4-BE49-F238E27FC236}">
                  <a16:creationId xmlns:a16="http://schemas.microsoft.com/office/drawing/2014/main" id="{08A14D38-7F83-4309-AB15-2EB5381A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sp>
        <p:nvSpPr>
          <p:cNvPr id="80" name="Object 6">
            <a:extLst>
              <a:ext uri="{FF2B5EF4-FFF2-40B4-BE49-F238E27FC236}">
                <a16:creationId xmlns:a16="http://schemas.microsoft.com/office/drawing/2014/main" id="{A1A7B6E7-663F-45CE-9459-947AC0D05469}"/>
              </a:ext>
            </a:extLst>
          </p:cNvPr>
          <p:cNvSpPr txBox="1"/>
          <p:nvPr/>
        </p:nvSpPr>
        <p:spPr>
          <a:xfrm>
            <a:off x="0" y="814513"/>
            <a:ext cx="18287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Function as a Service</a:t>
            </a:r>
            <a:endParaRPr lang="en-US" sz="5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3" name="Object 35">
            <a:extLst>
              <a:ext uri="{FF2B5EF4-FFF2-40B4-BE49-F238E27FC236}">
                <a16:creationId xmlns:a16="http://schemas.microsoft.com/office/drawing/2014/main" id="{51FC1779-A0DE-4699-9743-F8EBB04C3826}"/>
              </a:ext>
            </a:extLst>
          </p:cNvPr>
          <p:cNvSpPr txBox="1"/>
          <p:nvPr/>
        </p:nvSpPr>
        <p:spPr>
          <a:xfrm>
            <a:off x="0" y="1802368"/>
            <a:ext cx="182880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소비자에게 인프라 구축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관리 필요 없이 개발에 대한 개발환경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실행 환경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운영 환경을 제공하는 클라우드 컴퓨팅의 일종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EF4C314-5150-4846-8C84-13197BF2F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238500"/>
            <a:ext cx="12039600" cy="629808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90A50C3-4F64-4F0E-B80A-1DFEE627AE27}"/>
              </a:ext>
            </a:extLst>
          </p:cNvPr>
          <p:cNvSpPr txBox="1"/>
          <p:nvPr/>
        </p:nvSpPr>
        <p:spPr>
          <a:xfrm>
            <a:off x="3276600" y="3862317"/>
            <a:ext cx="49530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Zero to Scale</a:t>
            </a:r>
          </a:p>
          <a:p>
            <a:pPr algn="ctr"/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&amp;</a:t>
            </a:r>
          </a:p>
          <a:p>
            <a:pPr algn="ctr"/>
            <a:r>
              <a:rPr lang="en-US" altLang="ko-KR" sz="32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Scale to Zero</a:t>
            </a:r>
            <a:endParaRPr lang="ko-KR" altLang="en-US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57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bject 3">
            <a:extLst>
              <a:ext uri="{FF2B5EF4-FFF2-40B4-BE49-F238E27FC236}">
                <a16:creationId xmlns:a16="http://schemas.microsoft.com/office/drawing/2014/main" id="{4D4681B5-C94E-934B-BF27-79A209B34E6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599" y="148186"/>
            <a:ext cx="17916999" cy="100206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267200" y="148186"/>
            <a:ext cx="27551857" cy="13675974"/>
          </a:xfrm>
          <a:prstGeom prst="rect">
            <a:avLst/>
          </a:prstGeom>
        </p:spPr>
      </p:pic>
      <p:sp>
        <p:nvSpPr>
          <p:cNvPr id="60" name="Object 6">
            <a:extLst>
              <a:ext uri="{FF2B5EF4-FFF2-40B4-BE49-F238E27FC236}">
                <a16:creationId xmlns:a16="http://schemas.microsoft.com/office/drawing/2014/main" id="{D451177B-D855-438A-B0F3-7426C18C918F}"/>
              </a:ext>
            </a:extLst>
          </p:cNvPr>
          <p:cNvSpPr txBox="1"/>
          <p:nvPr/>
        </p:nvSpPr>
        <p:spPr>
          <a:xfrm>
            <a:off x="-6666106" y="567494"/>
            <a:ext cx="18287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개요</a:t>
            </a:r>
            <a:endParaRPr lang="en-US" altLang="ko-KR" sz="5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1F09476-4A97-45C4-A0C2-A4DAE4D5B3B2}"/>
              </a:ext>
            </a:extLst>
          </p:cNvPr>
          <p:cNvGrpSpPr/>
          <p:nvPr/>
        </p:nvGrpSpPr>
        <p:grpSpPr>
          <a:xfrm>
            <a:off x="1127942" y="4154500"/>
            <a:ext cx="11826058" cy="6162020"/>
            <a:chOff x="1037200" y="3217265"/>
            <a:chExt cx="8330688" cy="3345218"/>
          </a:xfrm>
        </p:grpSpPr>
        <p:pic>
          <p:nvPicPr>
            <p:cNvPr id="79" name="그래픽 78" descr="보안 카메라 단색으로 채워진">
              <a:extLst>
                <a:ext uri="{FF2B5EF4-FFF2-40B4-BE49-F238E27FC236}">
                  <a16:creationId xmlns:a16="http://schemas.microsoft.com/office/drawing/2014/main" id="{AE73CCBE-906D-4851-B6D7-CB474082F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75018" y="3217265"/>
              <a:ext cx="440901" cy="354210"/>
            </a:xfrm>
            <a:prstGeom prst="rect">
              <a:avLst/>
            </a:prstGeom>
          </p:spPr>
        </p:pic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A00E6B4-9EA8-4052-B1C4-0E73ADDBEFF6}"/>
                </a:ext>
              </a:extLst>
            </p:cNvPr>
            <p:cNvCxnSpPr>
              <a:cxnSpLocks/>
            </p:cNvCxnSpPr>
            <p:nvPr/>
          </p:nvCxnSpPr>
          <p:spPr>
            <a:xfrm>
              <a:off x="1548948" y="3454736"/>
              <a:ext cx="240807" cy="516779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8492AEE-5C8B-4118-A3DC-51FD01F73C44}"/>
                </a:ext>
              </a:extLst>
            </p:cNvPr>
            <p:cNvCxnSpPr>
              <a:cxnSpLocks/>
            </p:cNvCxnSpPr>
            <p:nvPr/>
          </p:nvCxnSpPr>
          <p:spPr>
            <a:xfrm>
              <a:off x="1622650" y="3430879"/>
              <a:ext cx="723089" cy="37544"/>
            </a:xfrm>
            <a:prstGeom prst="line">
              <a:avLst/>
            </a:prstGeom>
            <a:ln w="38100">
              <a:solidFill>
                <a:srgbClr val="5A7D59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그래픽 81" descr="Aspiration 단색으로 채워진">
              <a:extLst>
                <a:ext uri="{FF2B5EF4-FFF2-40B4-BE49-F238E27FC236}">
                  <a16:creationId xmlns:a16="http://schemas.microsoft.com/office/drawing/2014/main" id="{BBD9142C-CCBE-4113-8CB8-5F4AEA5CE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14272" y="3492280"/>
              <a:ext cx="743435" cy="661683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6142C57-6BFD-4546-983E-CF74E9F79D11}"/>
                </a:ext>
              </a:extLst>
            </p:cNvPr>
            <p:cNvSpPr txBox="1"/>
            <p:nvPr/>
          </p:nvSpPr>
          <p:spPr>
            <a:xfrm>
              <a:off x="1037200" y="4153964"/>
              <a:ext cx="1743682" cy="361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움직임 감지</a:t>
              </a:r>
              <a:endParaRPr lang="en-US" altLang="ko-KR" sz="2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2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2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이벤트 발생</a:t>
              </a:r>
              <a:r>
                <a:rPr lang="en-US" altLang="ko-KR" sz="220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22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F0B6A0E-ACEB-4015-B511-E802224E6548}"/>
                </a:ext>
              </a:extLst>
            </p:cNvPr>
            <p:cNvSpPr txBox="1"/>
            <p:nvPr/>
          </p:nvSpPr>
          <p:spPr>
            <a:xfrm>
              <a:off x="5262056" y="6144771"/>
              <a:ext cx="3544491" cy="4177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200" spc="-3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딥러닝을</a:t>
              </a:r>
              <a:r>
                <a:rPr lang="ko-KR" altLang="en-US" sz="2200" spc="-3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통한 위험 상황 감지</a:t>
              </a:r>
              <a:endParaRPr lang="en-US" altLang="ko-KR" sz="2200" spc="-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/>
              <a:r>
                <a:rPr lang="en-US" altLang="ko-KR" sz="2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</a:t>
              </a:r>
              <a:r>
                <a:rPr lang="ko-KR" altLang="en-US" sz="2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이벤트 발생</a:t>
              </a:r>
              <a:r>
                <a:rPr lang="en-US" altLang="ko-KR" sz="2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ko-KR" alt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89" name="화살표: 오른쪽 88">
              <a:extLst>
                <a:ext uri="{FF2B5EF4-FFF2-40B4-BE49-F238E27FC236}">
                  <a16:creationId xmlns:a16="http://schemas.microsoft.com/office/drawing/2014/main" id="{54ABF4DF-1764-471A-A9CD-BF8D8D4D88A7}"/>
                </a:ext>
              </a:extLst>
            </p:cNvPr>
            <p:cNvSpPr/>
            <p:nvPr/>
          </p:nvSpPr>
          <p:spPr>
            <a:xfrm>
              <a:off x="2838111" y="3877693"/>
              <a:ext cx="288725" cy="157920"/>
            </a:xfrm>
            <a:prstGeom prst="rightArrow">
              <a:avLst/>
            </a:prstGeom>
            <a:solidFill>
              <a:srgbClr val="5A7D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00">
                <a:solidFill>
                  <a:schemeClr val="tx1"/>
                </a:solidFill>
              </a:endParaRPr>
            </a:p>
          </p:txBody>
        </p:sp>
        <p:pic>
          <p:nvPicPr>
            <p:cNvPr id="90" name="Picture 4" descr="KEDA | Kubernetes Event-driven Autoscaling">
              <a:extLst>
                <a:ext uri="{FF2B5EF4-FFF2-40B4-BE49-F238E27FC236}">
                  <a16:creationId xmlns:a16="http://schemas.microsoft.com/office/drawing/2014/main" id="{E4310450-3066-436C-8D5C-517630E6D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7555" y="5032514"/>
              <a:ext cx="460333" cy="41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Google Shape;177;p5">
              <a:extLst>
                <a:ext uri="{FF2B5EF4-FFF2-40B4-BE49-F238E27FC236}">
                  <a16:creationId xmlns:a16="http://schemas.microsoft.com/office/drawing/2014/main" id="{35DC05F7-90D5-4568-922F-DA9D79749A55}"/>
                </a:ext>
              </a:extLst>
            </p:cNvPr>
            <p:cNvSpPr txBox="1"/>
            <p:nvPr/>
          </p:nvSpPr>
          <p:spPr>
            <a:xfrm>
              <a:off x="2984992" y="4515501"/>
              <a:ext cx="2155443" cy="23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91400" rIns="182850" bIns="91400" anchor="t" anchorCtr="0">
              <a:spAutoFit/>
            </a:bodyPr>
            <a:lstStyle/>
            <a:p>
              <a:pPr algn="ctr"/>
              <a:r>
                <a:rPr 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HPC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에 </a:t>
              </a:r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딥러닝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Pod</a:t>
              </a:r>
              <a:r>
                <a:rPr 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배포</a:t>
              </a:r>
              <a:endParaRPr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49" name="Picture 10">
            <a:extLst>
              <a:ext uri="{FF2B5EF4-FFF2-40B4-BE49-F238E27FC236}">
                <a16:creationId xmlns:a16="http://schemas.microsoft.com/office/drawing/2014/main" id="{0C5DB7E8-AA41-4B48-9EE1-FAB796815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52"/>
          <a:stretch/>
        </p:blipFill>
        <p:spPr bwMode="auto">
          <a:xfrm>
            <a:off x="13526721" y="134567"/>
            <a:ext cx="2072295" cy="274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>
            <a:extLst>
              <a:ext uri="{FF2B5EF4-FFF2-40B4-BE49-F238E27FC236}">
                <a16:creationId xmlns:a16="http://schemas.microsoft.com/office/drawing/2014/main" id="{7D2175A3-C718-8A4C-9E50-7902441DC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526721" y="3832066"/>
            <a:ext cx="3130208" cy="273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화살표: 오른쪽 40">
            <a:extLst>
              <a:ext uri="{FF2B5EF4-FFF2-40B4-BE49-F238E27FC236}">
                <a16:creationId xmlns:a16="http://schemas.microsoft.com/office/drawing/2014/main" id="{98A98BF9-7A25-5E43-AA08-91957494BD86}"/>
              </a:ext>
            </a:extLst>
          </p:cNvPr>
          <p:cNvSpPr/>
          <p:nvPr/>
        </p:nvSpPr>
        <p:spPr>
          <a:xfrm>
            <a:off x="12344400" y="2095500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41">
            <a:extLst>
              <a:ext uri="{FF2B5EF4-FFF2-40B4-BE49-F238E27FC236}">
                <a16:creationId xmlns:a16="http://schemas.microsoft.com/office/drawing/2014/main" id="{F1DBB450-69CF-2948-9302-7E51CC4B4F02}"/>
              </a:ext>
            </a:extLst>
          </p:cNvPr>
          <p:cNvSpPr/>
          <p:nvPr/>
        </p:nvSpPr>
        <p:spPr>
          <a:xfrm>
            <a:off x="12344400" y="5245987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43">
            <a:extLst>
              <a:ext uri="{FF2B5EF4-FFF2-40B4-BE49-F238E27FC236}">
                <a16:creationId xmlns:a16="http://schemas.microsoft.com/office/drawing/2014/main" id="{62CD3AE9-F1E3-9847-B545-1F3301FDA09A}"/>
              </a:ext>
            </a:extLst>
          </p:cNvPr>
          <p:cNvSpPr/>
          <p:nvPr/>
        </p:nvSpPr>
        <p:spPr>
          <a:xfrm>
            <a:off x="12420600" y="8293987"/>
            <a:ext cx="525306" cy="430913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1CCE4BD-27A6-AE46-9828-58D0A20D570C}"/>
              </a:ext>
            </a:extLst>
          </p:cNvPr>
          <p:cNvGrpSpPr/>
          <p:nvPr/>
        </p:nvGrpSpPr>
        <p:grpSpPr>
          <a:xfrm>
            <a:off x="13335000" y="7590915"/>
            <a:ext cx="4730922" cy="1263207"/>
            <a:chOff x="5483525" y="5169121"/>
            <a:chExt cx="4730922" cy="1263207"/>
          </a:xfrm>
        </p:grpSpPr>
        <p:pic>
          <p:nvPicPr>
            <p:cNvPr id="55" name="Picture 14" descr="png">
              <a:extLst>
                <a:ext uri="{FF2B5EF4-FFF2-40B4-BE49-F238E27FC236}">
                  <a16:creationId xmlns:a16="http://schemas.microsoft.com/office/drawing/2014/main" id="{408D8FC2-33DE-1044-B278-B5A6A5E25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3525" y="5169121"/>
              <a:ext cx="4088197" cy="1263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C248F79-08BF-DA45-B847-3A30008F496E}"/>
                </a:ext>
              </a:extLst>
            </p:cNvPr>
            <p:cNvSpPr/>
            <p:nvPr/>
          </p:nvSpPr>
          <p:spPr>
            <a:xfrm>
              <a:off x="7880350" y="5851525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C99B0C3-C24B-0243-AFA7-FB58C6F6314C}"/>
                </a:ext>
              </a:extLst>
            </p:cNvPr>
            <p:cNvSpPr/>
            <p:nvPr/>
          </p:nvSpPr>
          <p:spPr>
            <a:xfrm>
              <a:off x="8601075" y="5851525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CC0217E-A47F-7149-8DC4-6565D48D6E34}"/>
                </a:ext>
              </a:extLst>
            </p:cNvPr>
            <p:cNvSpPr/>
            <p:nvPr/>
          </p:nvSpPr>
          <p:spPr>
            <a:xfrm>
              <a:off x="9237712" y="5861697"/>
              <a:ext cx="19685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82495FF-AC1C-1A46-856A-343628774BFB}"/>
                </a:ext>
              </a:extLst>
            </p:cNvPr>
            <p:cNvSpPr/>
            <p:nvPr/>
          </p:nvSpPr>
          <p:spPr>
            <a:xfrm>
              <a:off x="9874348" y="5851525"/>
              <a:ext cx="250727" cy="86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D27741-25AF-E148-A8D1-FC181481811F}"/>
                </a:ext>
              </a:extLst>
            </p:cNvPr>
            <p:cNvSpPr txBox="1"/>
            <p:nvPr/>
          </p:nvSpPr>
          <p:spPr>
            <a:xfrm>
              <a:off x="7816861" y="5797292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has</a:t>
              </a:r>
              <a:endParaRPr lang="ko-KR" altLang="en-US" sz="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785B6B-8EB2-0A49-88D3-0BE253620746}"/>
                </a:ext>
              </a:extLst>
            </p:cNvPr>
            <p:cNvSpPr txBox="1"/>
            <p:nvPr/>
          </p:nvSpPr>
          <p:spPr>
            <a:xfrm>
              <a:off x="8535541" y="5802378"/>
              <a:ext cx="2247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a</a:t>
              </a:r>
              <a:endParaRPr lang="ko-KR" altLang="en-US" sz="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80E3F8-EC35-8444-8CA8-36A517DCA7A5}"/>
                </a:ext>
              </a:extLst>
            </p:cNvPr>
            <p:cNvSpPr txBox="1"/>
            <p:nvPr/>
          </p:nvSpPr>
          <p:spPr>
            <a:xfrm>
              <a:off x="9213317" y="5794375"/>
              <a:ext cx="283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gun</a:t>
              </a:r>
              <a:endParaRPr lang="ko-KR" altLang="en-US" sz="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C3E207-D2A9-5F4C-91D8-173428D587EE}"/>
                </a:ext>
              </a:extLst>
            </p:cNvPr>
            <p:cNvSpPr txBox="1"/>
            <p:nvPr/>
          </p:nvSpPr>
          <p:spPr>
            <a:xfrm>
              <a:off x="9853451" y="5800725"/>
              <a:ext cx="36099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hand</a:t>
              </a:r>
              <a:endParaRPr lang="ko-KR" altLang="en-US" sz="600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732D14D-720A-C945-A3BA-FF238DB715C7}"/>
              </a:ext>
            </a:extLst>
          </p:cNvPr>
          <p:cNvSpPr txBox="1"/>
          <p:nvPr/>
        </p:nvSpPr>
        <p:spPr>
          <a:xfrm>
            <a:off x="13112104" y="3000437"/>
            <a:ext cx="285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실시간 사고 위치 </a:t>
            </a:r>
            <a:endParaRPr lang="en-US" altLang="ko-KR" sz="2000" dirty="0">
              <a:solidFill>
                <a:srgbClr val="59595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표시 서비스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B5DA52-8AB6-0248-A946-D4A62329F77B}"/>
              </a:ext>
            </a:extLst>
          </p:cNvPr>
          <p:cNvSpPr txBox="1"/>
          <p:nvPr/>
        </p:nvSpPr>
        <p:spPr>
          <a:xfrm>
            <a:off x="13315194" y="6776689"/>
            <a:ext cx="28521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전국 화재 발생 알림 </a:t>
            </a:r>
            <a:r>
              <a:rPr lang="en-US" altLang="ko-KR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 </a:t>
            </a:r>
            <a:r>
              <a:rPr lang="ko-KR" altLang="en-US" sz="2000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77A600-7FBB-124B-939C-2F5C599723CE}"/>
              </a:ext>
            </a:extLst>
          </p:cNvPr>
          <p:cNvSpPr txBox="1"/>
          <p:nvPr/>
        </p:nvSpPr>
        <p:spPr>
          <a:xfrm>
            <a:off x="12980604" y="9146305"/>
            <a:ext cx="4088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용의자 식별에 유리한 </a:t>
            </a:r>
            <a:b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Image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Captioning </a:t>
            </a:r>
            <a:r>
              <a:rPr lang="ko-KR" altLang="en-US" dirty="0">
                <a:solidFill>
                  <a:srgbClr val="59595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</a:t>
            </a:r>
          </a:p>
        </p:txBody>
      </p:sp>
      <p:pic>
        <p:nvPicPr>
          <p:cNvPr id="69" name="Picture 6">
            <a:extLst>
              <a:ext uri="{FF2B5EF4-FFF2-40B4-BE49-F238E27FC236}">
                <a16:creationId xmlns:a16="http://schemas.microsoft.com/office/drawing/2014/main" id="{3921969B-C1CA-8E4D-94C2-F85ACD530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1495" y="355200"/>
            <a:ext cx="4228910" cy="273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>
            <a:extLst>
              <a:ext uri="{FF2B5EF4-FFF2-40B4-BE49-F238E27FC236}">
                <a16:creationId xmlns:a16="http://schemas.microsoft.com/office/drawing/2014/main" id="{28D207E1-377B-3F43-BC73-63DEB5A9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0650" y="3782420"/>
            <a:ext cx="4266397" cy="24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>
            <a:extLst>
              <a:ext uri="{FF2B5EF4-FFF2-40B4-BE49-F238E27FC236}">
                <a16:creationId xmlns:a16="http://schemas.microsoft.com/office/drawing/2014/main" id="{A35F2EAE-D2D7-D743-85B5-B847FBFE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1494" y="6806238"/>
            <a:ext cx="4419599" cy="250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KEDA | Kubernetes Event-driven Autoscaling">
            <a:extLst>
              <a:ext uri="{FF2B5EF4-FFF2-40B4-BE49-F238E27FC236}">
                <a16:creationId xmlns:a16="http://schemas.microsoft.com/office/drawing/2014/main" id="{DA0AB1F3-361E-7A41-A170-C0804E89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86144" y="1257300"/>
            <a:ext cx="653478" cy="7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KEDA | Kubernetes Event-driven Autoscaling">
            <a:extLst>
              <a:ext uri="{FF2B5EF4-FFF2-40B4-BE49-F238E27FC236}">
                <a16:creationId xmlns:a16="http://schemas.microsoft.com/office/drawing/2014/main" id="{FAB69719-3E80-4B45-82AA-0FDA82D4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53822" y="4450258"/>
            <a:ext cx="653478" cy="7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화살표: 오른쪽 41">
            <a:extLst>
              <a:ext uri="{FF2B5EF4-FFF2-40B4-BE49-F238E27FC236}">
                <a16:creationId xmlns:a16="http://schemas.microsoft.com/office/drawing/2014/main" id="{4756EC36-860A-754F-A2D1-0DDCBFA897F7}"/>
              </a:ext>
            </a:extLst>
          </p:cNvPr>
          <p:cNvSpPr/>
          <p:nvPr/>
        </p:nvSpPr>
        <p:spPr>
          <a:xfrm>
            <a:off x="7672148" y="5153793"/>
            <a:ext cx="546222" cy="611318"/>
          </a:xfrm>
          <a:prstGeom prst="rightArrow">
            <a:avLst/>
          </a:prstGeom>
          <a:solidFill>
            <a:srgbClr val="5A7D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4" descr="KEDA | Kubernetes Event-driven Autoscaling">
            <a:extLst>
              <a:ext uri="{FF2B5EF4-FFF2-40B4-BE49-F238E27FC236}">
                <a16:creationId xmlns:a16="http://schemas.microsoft.com/office/drawing/2014/main" id="{3B2D1FE0-AE7D-9148-801F-034AEF35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8642" y="4222343"/>
            <a:ext cx="1817780" cy="214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556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mart City Compan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2002</TotalTime>
  <Words>2388</Words>
  <Application>Microsoft Office PowerPoint</Application>
  <PresentationFormat>사용자 지정</PresentationFormat>
  <Paragraphs>450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Apple SD Gothic Neo</vt:lpstr>
      <vt:lpstr>G마켓 산스 TTF Bold</vt:lpstr>
      <vt:lpstr>G마켓 산스 TTF Medium</vt:lpstr>
      <vt:lpstr>Unica One</vt:lpstr>
      <vt:lpstr>궁서</vt:lpstr>
      <vt:lpstr>Malgun Gothic</vt:lpstr>
      <vt:lpstr>Malgun Gothic</vt:lpstr>
      <vt:lpstr>바탕</vt:lpstr>
      <vt:lpstr>Arial</vt:lpstr>
      <vt:lpstr>Calibri</vt:lpstr>
      <vt:lpstr>Lato Light</vt:lpstr>
      <vt:lpstr>Open Sans</vt:lpstr>
      <vt:lpstr>Office 테마</vt:lpstr>
      <vt:lpstr>Smart City Company Meeting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도현</cp:lastModifiedBy>
  <cp:revision>171</cp:revision>
  <dcterms:created xsi:type="dcterms:W3CDTF">2021-10-22T15:31:49Z</dcterms:created>
  <dcterms:modified xsi:type="dcterms:W3CDTF">2021-10-24T14:38:41Z</dcterms:modified>
</cp:coreProperties>
</file>